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28"/>
  </p:notesMasterIdLst>
  <p:sldIdLst>
    <p:sldId id="257" r:id="rId3"/>
    <p:sldId id="258" r:id="rId4"/>
    <p:sldId id="328" r:id="rId5"/>
    <p:sldId id="358" r:id="rId6"/>
    <p:sldId id="322" r:id="rId7"/>
    <p:sldId id="324" r:id="rId8"/>
    <p:sldId id="348" r:id="rId9"/>
    <p:sldId id="349" r:id="rId10"/>
    <p:sldId id="357" r:id="rId11"/>
    <p:sldId id="359" r:id="rId12"/>
    <p:sldId id="351" r:id="rId13"/>
    <p:sldId id="355" r:id="rId14"/>
    <p:sldId id="354" r:id="rId15"/>
    <p:sldId id="360" r:id="rId16"/>
    <p:sldId id="361" r:id="rId17"/>
    <p:sldId id="350" r:id="rId18"/>
    <p:sldId id="365" r:id="rId19"/>
    <p:sldId id="352" r:id="rId20"/>
    <p:sldId id="346" r:id="rId21"/>
    <p:sldId id="366" r:id="rId22"/>
    <p:sldId id="329" r:id="rId23"/>
    <p:sldId id="335" r:id="rId24"/>
    <p:sldId id="294" r:id="rId25"/>
    <p:sldId id="345" r:id="rId26"/>
    <p:sldId id="295" r:id="rId27"/>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CC"/>
    <a:srgbClr val="0000FF"/>
    <a:srgbClr val="B7B7B7"/>
    <a:srgbClr val="33B7DE"/>
    <a:srgbClr val="5DC8B6"/>
    <a:srgbClr val="F9F9F9"/>
    <a:srgbClr val="03467D"/>
    <a:srgbClr val="1F8ABC"/>
    <a:srgbClr val="E9F1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59" autoAdjust="0"/>
    <p:restoredTop sz="94110" autoAdjust="0"/>
  </p:normalViewPr>
  <p:slideViewPr>
    <p:cSldViewPr snapToGrid="0">
      <p:cViewPr varScale="1">
        <p:scale>
          <a:sx n="77" d="100"/>
          <a:sy n="77" d="100"/>
        </p:scale>
        <p:origin x="96" y="92"/>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10EA56-D9EE-4705-8626-A74123C4CF96}" type="doc">
      <dgm:prSet loTypeId="urn:microsoft.com/office/officeart/2005/8/layout/chevron1" loCatId="process" qsTypeId="urn:microsoft.com/office/officeart/2005/8/quickstyle/simple3" qsCatId="simple" csTypeId="urn:microsoft.com/office/officeart/2005/8/colors/accent2_2" csCatId="accent2" phldr="1"/>
      <dgm:spPr/>
    </dgm:pt>
    <dgm:pt modelId="{E34A5E2F-50D6-49DF-9AAC-5DE5EFDEF7D8}">
      <dgm:prSet phldrT="[텍스트]" custT="1"/>
      <dgm:spPr/>
      <dgm:t>
        <a:bodyPr/>
        <a:lstStyle/>
        <a:p>
          <a:pPr latinLnBrk="1"/>
          <a:r>
            <a:rPr lang="en-US" altLang="ko-KR" sz="1600" dirty="0" smtClean="0">
              <a:latin typeface="나눔고딕 Bold" pitchFamily="50" charset="-127"/>
              <a:ea typeface="나눔고딕 Bold" pitchFamily="50" charset="-127"/>
            </a:rPr>
            <a:t>1969. </a:t>
          </a:r>
          <a:r>
            <a:rPr lang="en-US" altLang="ko-KR" sz="1600" spc="-100" baseline="0" dirty="0" smtClean="0">
              <a:latin typeface="나눔고딕 Bold" pitchFamily="50" charset="-127"/>
              <a:ea typeface="나눔고딕 Bold" pitchFamily="50" charset="-127"/>
            </a:rPr>
            <a:t>ARPANET</a:t>
          </a:r>
          <a:r>
            <a:rPr lang="en-US" altLang="ko-KR" sz="1600" dirty="0" smtClean="0">
              <a:latin typeface="나눔고딕 Bold" pitchFamily="50" charset="-127"/>
              <a:ea typeface="나눔고딕 Bold" pitchFamily="50" charset="-127"/>
            </a:rPr>
            <a:t> </a:t>
          </a:r>
          <a:r>
            <a:rPr lang="ko-KR" altLang="en-US" sz="1600" dirty="0" smtClean="0">
              <a:latin typeface="나눔고딕 Bold" pitchFamily="50" charset="-127"/>
              <a:ea typeface="나눔고딕 Bold" pitchFamily="50" charset="-127"/>
            </a:rPr>
            <a:t>개통</a:t>
          </a:r>
          <a:endParaRPr lang="ko-KR" altLang="en-US" sz="1600" dirty="0">
            <a:latin typeface="나눔고딕 Bold" pitchFamily="50" charset="-127"/>
            <a:ea typeface="나눔고딕 Bold" pitchFamily="50" charset="-127"/>
          </a:endParaRPr>
        </a:p>
      </dgm:t>
    </dgm:pt>
    <dgm:pt modelId="{22E3C5CE-AE06-436D-881E-1E4F148D1BFC}" type="parTrans" cxnId="{EB9034EF-D639-49BC-A5D6-8BED265C4280}">
      <dgm:prSet/>
      <dgm:spPr/>
      <dgm:t>
        <a:bodyPr/>
        <a:lstStyle/>
        <a:p>
          <a:pPr latinLnBrk="1"/>
          <a:endParaRPr lang="ko-KR" altLang="en-US"/>
        </a:p>
      </dgm:t>
    </dgm:pt>
    <dgm:pt modelId="{B5A79574-4914-4040-AB36-835323B36D6E}" type="sibTrans" cxnId="{EB9034EF-D639-49BC-A5D6-8BED265C4280}">
      <dgm:prSet/>
      <dgm:spPr/>
      <dgm:t>
        <a:bodyPr/>
        <a:lstStyle/>
        <a:p>
          <a:pPr latinLnBrk="1"/>
          <a:endParaRPr lang="ko-KR" altLang="en-US"/>
        </a:p>
      </dgm:t>
    </dgm:pt>
    <dgm:pt modelId="{9C38314A-B531-4E6D-B863-128004E62567}">
      <dgm:prSet phldrT="[텍스트]" custT="1"/>
      <dgm:spPr/>
      <dgm:t>
        <a:bodyPr/>
        <a:lstStyle/>
        <a:p>
          <a:pPr latinLnBrk="1"/>
          <a:r>
            <a:rPr lang="en-US" altLang="ko-KR" sz="1600" dirty="0" smtClean="0">
              <a:latin typeface="나눔고딕 Bold" pitchFamily="50" charset="-127"/>
              <a:ea typeface="나눔고딕 Bold" pitchFamily="50" charset="-127"/>
            </a:rPr>
            <a:t>1972.       E-MAIL</a:t>
          </a:r>
          <a:r>
            <a:rPr lang="ko-KR" altLang="en-US" sz="1600" dirty="0" smtClean="0">
              <a:latin typeface="나눔고딕 Bold" pitchFamily="50" charset="-127"/>
              <a:ea typeface="나눔고딕 Bold" pitchFamily="50" charset="-127"/>
            </a:rPr>
            <a:t>  개발</a:t>
          </a:r>
          <a:endParaRPr lang="ko-KR" altLang="en-US" sz="1600" dirty="0">
            <a:latin typeface="나눔고딕 Bold" pitchFamily="50" charset="-127"/>
            <a:ea typeface="나눔고딕 Bold" pitchFamily="50" charset="-127"/>
          </a:endParaRPr>
        </a:p>
      </dgm:t>
    </dgm:pt>
    <dgm:pt modelId="{8C8F5298-9B1E-4869-BE44-B06ED6B9FA6A}" type="parTrans" cxnId="{B01516E3-BC74-4FF6-AD79-D19C4C879DAE}">
      <dgm:prSet/>
      <dgm:spPr/>
      <dgm:t>
        <a:bodyPr/>
        <a:lstStyle/>
        <a:p>
          <a:pPr latinLnBrk="1"/>
          <a:endParaRPr lang="ko-KR" altLang="en-US"/>
        </a:p>
      </dgm:t>
    </dgm:pt>
    <dgm:pt modelId="{29E77B8C-2370-462D-8195-6948D42B19D8}" type="sibTrans" cxnId="{B01516E3-BC74-4FF6-AD79-D19C4C879DAE}">
      <dgm:prSet/>
      <dgm:spPr/>
      <dgm:t>
        <a:bodyPr/>
        <a:lstStyle/>
        <a:p>
          <a:pPr latinLnBrk="1"/>
          <a:endParaRPr lang="ko-KR" altLang="en-US"/>
        </a:p>
      </dgm:t>
    </dgm:pt>
    <dgm:pt modelId="{3D469A51-2A31-4FCE-BF80-72AA1533AF04}">
      <dgm:prSet phldrT="[텍스트]" custT="1"/>
      <dgm:spPr/>
      <dgm:t>
        <a:bodyPr/>
        <a:lstStyle/>
        <a:p>
          <a:pPr latinLnBrk="1"/>
          <a:r>
            <a:rPr lang="en-US" altLang="ko-KR" sz="1600" dirty="0" smtClean="0">
              <a:latin typeface="나눔고딕 Bold" pitchFamily="50" charset="-127"/>
              <a:ea typeface="나눔고딕 Bold" pitchFamily="50" charset="-127"/>
            </a:rPr>
            <a:t>1983.       </a:t>
          </a:r>
          <a:r>
            <a:rPr lang="ko-KR" altLang="en-US" sz="1600" dirty="0" smtClean="0">
              <a:latin typeface="나눔고딕 Bold" pitchFamily="50" charset="-127"/>
              <a:ea typeface="나눔고딕 Bold" pitchFamily="50" charset="-127"/>
            </a:rPr>
            <a:t>연구용 </a:t>
          </a:r>
          <a:r>
            <a:rPr lang="en-US" altLang="ko-KR" sz="1600" dirty="0" smtClean="0">
              <a:latin typeface="나눔고딕 Bold" pitchFamily="50" charset="-127"/>
              <a:ea typeface="나눔고딕 Bold" pitchFamily="50" charset="-127"/>
            </a:rPr>
            <a:t/>
          </a:r>
          <a:br>
            <a:rPr lang="en-US" altLang="ko-KR" sz="1600" dirty="0" smtClean="0">
              <a:latin typeface="나눔고딕 Bold" pitchFamily="50" charset="-127"/>
              <a:ea typeface="나눔고딕 Bold" pitchFamily="50" charset="-127"/>
            </a:rPr>
          </a:br>
          <a:r>
            <a:rPr lang="ko-KR" altLang="en-US" sz="1600" dirty="0" smtClean="0">
              <a:latin typeface="나눔고딕 Bold" pitchFamily="50" charset="-127"/>
              <a:ea typeface="나눔고딕 Bold" pitchFamily="50" charset="-127"/>
            </a:rPr>
            <a:t>활용 시작</a:t>
          </a:r>
          <a:endParaRPr lang="ko-KR" altLang="en-US" sz="1600" dirty="0">
            <a:latin typeface="나눔고딕 Bold" pitchFamily="50" charset="-127"/>
            <a:ea typeface="나눔고딕 Bold" pitchFamily="50" charset="-127"/>
          </a:endParaRPr>
        </a:p>
      </dgm:t>
    </dgm:pt>
    <dgm:pt modelId="{752DDDE8-1183-4147-AAD5-96AA96B8E271}" type="parTrans" cxnId="{B444C25B-F842-4741-A008-DAF462C439E1}">
      <dgm:prSet/>
      <dgm:spPr/>
      <dgm:t>
        <a:bodyPr/>
        <a:lstStyle/>
        <a:p>
          <a:pPr latinLnBrk="1"/>
          <a:endParaRPr lang="ko-KR" altLang="en-US"/>
        </a:p>
      </dgm:t>
    </dgm:pt>
    <dgm:pt modelId="{7D5EB080-1847-440D-A013-1C3C9D8AA9C2}" type="sibTrans" cxnId="{B444C25B-F842-4741-A008-DAF462C439E1}">
      <dgm:prSet/>
      <dgm:spPr/>
      <dgm:t>
        <a:bodyPr/>
        <a:lstStyle/>
        <a:p>
          <a:pPr latinLnBrk="1"/>
          <a:endParaRPr lang="ko-KR" altLang="en-US"/>
        </a:p>
      </dgm:t>
    </dgm:pt>
    <dgm:pt modelId="{6B85141F-E92B-43FA-8F3D-65EB72216385}">
      <dgm:prSet phldrT="[텍스트]" custT="1"/>
      <dgm:spPr/>
      <dgm:t>
        <a:bodyPr/>
        <a:lstStyle/>
        <a:p>
          <a:pPr latinLnBrk="1"/>
          <a:r>
            <a:rPr lang="en-US" altLang="ko-KR" sz="1600" dirty="0" smtClean="0">
              <a:latin typeface="나눔고딕 Bold" pitchFamily="50" charset="-127"/>
              <a:ea typeface="나눔고딕 Bold" pitchFamily="50" charset="-127"/>
            </a:rPr>
            <a:t>1982. TCP/IP </a:t>
          </a:r>
          <a:r>
            <a:rPr lang="ko-KR" altLang="en-US" sz="1600" dirty="0" smtClean="0">
              <a:latin typeface="나눔고딕 Bold" pitchFamily="50" charset="-127"/>
              <a:ea typeface="나눔고딕 Bold" pitchFamily="50" charset="-127"/>
            </a:rPr>
            <a:t>도입</a:t>
          </a:r>
          <a:endParaRPr lang="en-US" altLang="ko-KR" sz="1600" dirty="0" smtClean="0">
            <a:latin typeface="나눔고딕 Bold" pitchFamily="50" charset="-127"/>
            <a:ea typeface="나눔고딕 Bold" pitchFamily="50" charset="-127"/>
          </a:endParaRPr>
        </a:p>
      </dgm:t>
    </dgm:pt>
    <dgm:pt modelId="{300AA104-606A-452A-BD93-671344461F5F}" type="parTrans" cxnId="{CB297B6B-FA6F-4E4B-828A-409CE11E2B68}">
      <dgm:prSet/>
      <dgm:spPr/>
      <dgm:t>
        <a:bodyPr/>
        <a:lstStyle/>
        <a:p>
          <a:pPr latinLnBrk="1"/>
          <a:endParaRPr lang="ko-KR" altLang="en-US"/>
        </a:p>
      </dgm:t>
    </dgm:pt>
    <dgm:pt modelId="{EF010AAF-36C6-4FC3-8624-9A21552E3800}" type="sibTrans" cxnId="{CB297B6B-FA6F-4E4B-828A-409CE11E2B68}">
      <dgm:prSet/>
      <dgm:spPr/>
      <dgm:t>
        <a:bodyPr/>
        <a:lstStyle/>
        <a:p>
          <a:pPr latinLnBrk="1"/>
          <a:endParaRPr lang="ko-KR" altLang="en-US"/>
        </a:p>
      </dgm:t>
    </dgm:pt>
    <dgm:pt modelId="{9F7AF346-1370-4235-B356-96A604E43FD8}" type="pres">
      <dgm:prSet presAssocID="{9510EA56-D9EE-4705-8626-A74123C4CF96}" presName="Name0" presStyleCnt="0">
        <dgm:presLayoutVars>
          <dgm:dir/>
          <dgm:animLvl val="lvl"/>
          <dgm:resizeHandles val="exact"/>
        </dgm:presLayoutVars>
      </dgm:prSet>
      <dgm:spPr/>
    </dgm:pt>
    <dgm:pt modelId="{D5B9FEB6-0498-450B-AA1E-17AE64D57AF0}" type="pres">
      <dgm:prSet presAssocID="{E34A5E2F-50D6-49DF-9AAC-5DE5EFDEF7D8}" presName="parTxOnly" presStyleLbl="node1" presStyleIdx="0" presStyleCnt="4" custScaleY="119791">
        <dgm:presLayoutVars>
          <dgm:chMax val="0"/>
          <dgm:chPref val="0"/>
          <dgm:bulletEnabled val="1"/>
        </dgm:presLayoutVars>
      </dgm:prSet>
      <dgm:spPr/>
      <dgm:t>
        <a:bodyPr/>
        <a:lstStyle/>
        <a:p>
          <a:pPr latinLnBrk="1"/>
          <a:endParaRPr lang="ko-KR" altLang="en-US"/>
        </a:p>
      </dgm:t>
    </dgm:pt>
    <dgm:pt modelId="{01AF3CDC-D8CC-4117-8609-EBCC2AFEEA37}" type="pres">
      <dgm:prSet presAssocID="{B5A79574-4914-4040-AB36-835323B36D6E}" presName="parTxOnlySpace" presStyleCnt="0"/>
      <dgm:spPr/>
    </dgm:pt>
    <dgm:pt modelId="{8E6D5841-A6BE-4CE3-BDEB-6CBEBB431494}" type="pres">
      <dgm:prSet presAssocID="{9C38314A-B531-4E6D-B863-128004E62567}" presName="parTxOnly" presStyleLbl="node1" presStyleIdx="1" presStyleCnt="4" custScaleY="119791">
        <dgm:presLayoutVars>
          <dgm:chMax val="0"/>
          <dgm:chPref val="0"/>
          <dgm:bulletEnabled val="1"/>
        </dgm:presLayoutVars>
      </dgm:prSet>
      <dgm:spPr/>
      <dgm:t>
        <a:bodyPr/>
        <a:lstStyle/>
        <a:p>
          <a:pPr latinLnBrk="1"/>
          <a:endParaRPr lang="ko-KR" altLang="en-US"/>
        </a:p>
      </dgm:t>
    </dgm:pt>
    <dgm:pt modelId="{16C4D2CF-BC32-4ED3-B1B2-26E65F73BE54}" type="pres">
      <dgm:prSet presAssocID="{29E77B8C-2370-462D-8195-6948D42B19D8}" presName="parTxOnlySpace" presStyleCnt="0"/>
      <dgm:spPr/>
    </dgm:pt>
    <dgm:pt modelId="{51391C72-D042-44E3-AEE9-9E5635485D42}" type="pres">
      <dgm:prSet presAssocID="{6B85141F-E92B-43FA-8F3D-65EB72216385}" presName="parTxOnly" presStyleLbl="node1" presStyleIdx="2" presStyleCnt="4" custScaleY="119791">
        <dgm:presLayoutVars>
          <dgm:chMax val="0"/>
          <dgm:chPref val="0"/>
          <dgm:bulletEnabled val="1"/>
        </dgm:presLayoutVars>
      </dgm:prSet>
      <dgm:spPr/>
      <dgm:t>
        <a:bodyPr/>
        <a:lstStyle/>
        <a:p>
          <a:pPr latinLnBrk="1"/>
          <a:endParaRPr lang="ko-KR" altLang="en-US"/>
        </a:p>
      </dgm:t>
    </dgm:pt>
    <dgm:pt modelId="{62415085-F098-4D2D-A4BE-91EFA7A7F815}" type="pres">
      <dgm:prSet presAssocID="{EF010AAF-36C6-4FC3-8624-9A21552E3800}" presName="parTxOnlySpace" presStyleCnt="0"/>
      <dgm:spPr/>
    </dgm:pt>
    <dgm:pt modelId="{FE048EEE-0D4A-49AF-B775-99F78C4EC3F8}" type="pres">
      <dgm:prSet presAssocID="{3D469A51-2A31-4FCE-BF80-72AA1533AF04}" presName="parTxOnly" presStyleLbl="node1" presStyleIdx="3" presStyleCnt="4" custScaleY="119791">
        <dgm:presLayoutVars>
          <dgm:chMax val="0"/>
          <dgm:chPref val="0"/>
          <dgm:bulletEnabled val="1"/>
        </dgm:presLayoutVars>
      </dgm:prSet>
      <dgm:spPr/>
      <dgm:t>
        <a:bodyPr/>
        <a:lstStyle/>
        <a:p>
          <a:pPr latinLnBrk="1"/>
          <a:endParaRPr lang="ko-KR" altLang="en-US"/>
        </a:p>
      </dgm:t>
    </dgm:pt>
  </dgm:ptLst>
  <dgm:cxnLst>
    <dgm:cxn modelId="{9B06BD67-E25B-4665-B7FA-7651C825AC19}" type="presOf" srcId="{E34A5E2F-50D6-49DF-9AAC-5DE5EFDEF7D8}" destId="{D5B9FEB6-0498-450B-AA1E-17AE64D57AF0}" srcOrd="0" destOrd="0" presId="urn:microsoft.com/office/officeart/2005/8/layout/chevron1"/>
    <dgm:cxn modelId="{56E19A2E-34B1-4A7C-B276-FD4A522BCD3E}" type="presOf" srcId="{9C38314A-B531-4E6D-B863-128004E62567}" destId="{8E6D5841-A6BE-4CE3-BDEB-6CBEBB431494}" srcOrd="0" destOrd="0" presId="urn:microsoft.com/office/officeart/2005/8/layout/chevron1"/>
    <dgm:cxn modelId="{670A4513-B991-482C-8C40-052CBE33D742}" type="presOf" srcId="{9510EA56-D9EE-4705-8626-A74123C4CF96}" destId="{9F7AF346-1370-4235-B356-96A604E43FD8}" srcOrd="0" destOrd="0" presId="urn:microsoft.com/office/officeart/2005/8/layout/chevron1"/>
    <dgm:cxn modelId="{B444C25B-F842-4741-A008-DAF462C439E1}" srcId="{9510EA56-D9EE-4705-8626-A74123C4CF96}" destId="{3D469A51-2A31-4FCE-BF80-72AA1533AF04}" srcOrd="3" destOrd="0" parTransId="{752DDDE8-1183-4147-AAD5-96AA96B8E271}" sibTransId="{7D5EB080-1847-440D-A013-1C3C9D8AA9C2}"/>
    <dgm:cxn modelId="{E3CEB23B-5635-4088-8440-BFFCFCFD21A1}" type="presOf" srcId="{6B85141F-E92B-43FA-8F3D-65EB72216385}" destId="{51391C72-D042-44E3-AEE9-9E5635485D42}" srcOrd="0" destOrd="0" presId="urn:microsoft.com/office/officeart/2005/8/layout/chevron1"/>
    <dgm:cxn modelId="{EB9034EF-D639-49BC-A5D6-8BED265C4280}" srcId="{9510EA56-D9EE-4705-8626-A74123C4CF96}" destId="{E34A5E2F-50D6-49DF-9AAC-5DE5EFDEF7D8}" srcOrd="0" destOrd="0" parTransId="{22E3C5CE-AE06-436D-881E-1E4F148D1BFC}" sibTransId="{B5A79574-4914-4040-AB36-835323B36D6E}"/>
    <dgm:cxn modelId="{B01516E3-BC74-4FF6-AD79-D19C4C879DAE}" srcId="{9510EA56-D9EE-4705-8626-A74123C4CF96}" destId="{9C38314A-B531-4E6D-B863-128004E62567}" srcOrd="1" destOrd="0" parTransId="{8C8F5298-9B1E-4869-BE44-B06ED6B9FA6A}" sibTransId="{29E77B8C-2370-462D-8195-6948D42B19D8}"/>
    <dgm:cxn modelId="{31D926F2-EF55-42B1-83E1-835287934970}" type="presOf" srcId="{3D469A51-2A31-4FCE-BF80-72AA1533AF04}" destId="{FE048EEE-0D4A-49AF-B775-99F78C4EC3F8}" srcOrd="0" destOrd="0" presId="urn:microsoft.com/office/officeart/2005/8/layout/chevron1"/>
    <dgm:cxn modelId="{CB297B6B-FA6F-4E4B-828A-409CE11E2B68}" srcId="{9510EA56-D9EE-4705-8626-A74123C4CF96}" destId="{6B85141F-E92B-43FA-8F3D-65EB72216385}" srcOrd="2" destOrd="0" parTransId="{300AA104-606A-452A-BD93-671344461F5F}" sibTransId="{EF010AAF-36C6-4FC3-8624-9A21552E3800}"/>
    <dgm:cxn modelId="{36852735-1AC6-4A3F-B991-F69E7ECF5987}" type="presParOf" srcId="{9F7AF346-1370-4235-B356-96A604E43FD8}" destId="{D5B9FEB6-0498-450B-AA1E-17AE64D57AF0}" srcOrd="0" destOrd="0" presId="urn:microsoft.com/office/officeart/2005/8/layout/chevron1"/>
    <dgm:cxn modelId="{8F3E7C5B-D459-4736-87ED-58C1A9535A62}" type="presParOf" srcId="{9F7AF346-1370-4235-B356-96A604E43FD8}" destId="{01AF3CDC-D8CC-4117-8609-EBCC2AFEEA37}" srcOrd="1" destOrd="0" presId="urn:microsoft.com/office/officeart/2005/8/layout/chevron1"/>
    <dgm:cxn modelId="{2E2281E3-7C03-4F3B-8B2F-D0B395CCF4CE}" type="presParOf" srcId="{9F7AF346-1370-4235-B356-96A604E43FD8}" destId="{8E6D5841-A6BE-4CE3-BDEB-6CBEBB431494}" srcOrd="2" destOrd="0" presId="urn:microsoft.com/office/officeart/2005/8/layout/chevron1"/>
    <dgm:cxn modelId="{146DC393-6BFB-4301-B76B-ED64B0A417D1}" type="presParOf" srcId="{9F7AF346-1370-4235-B356-96A604E43FD8}" destId="{16C4D2CF-BC32-4ED3-B1B2-26E65F73BE54}" srcOrd="3" destOrd="0" presId="urn:microsoft.com/office/officeart/2005/8/layout/chevron1"/>
    <dgm:cxn modelId="{270B43B5-61B0-4614-A7D7-CC15B622BD72}" type="presParOf" srcId="{9F7AF346-1370-4235-B356-96A604E43FD8}" destId="{51391C72-D042-44E3-AEE9-9E5635485D42}" srcOrd="4" destOrd="0" presId="urn:microsoft.com/office/officeart/2005/8/layout/chevron1"/>
    <dgm:cxn modelId="{5497CC80-7452-4CE8-A66C-A1F9F8868529}" type="presParOf" srcId="{9F7AF346-1370-4235-B356-96A604E43FD8}" destId="{62415085-F098-4D2D-A4BE-91EFA7A7F815}" srcOrd="5" destOrd="0" presId="urn:microsoft.com/office/officeart/2005/8/layout/chevron1"/>
    <dgm:cxn modelId="{DEF83637-4AC3-4CF0-BC5A-F330867E8775}" type="presParOf" srcId="{9F7AF346-1370-4235-B356-96A604E43FD8}" destId="{FE048EEE-0D4A-49AF-B775-99F78C4EC3F8}" srcOrd="6"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10EA56-D9EE-4705-8626-A74123C4CF96}" type="doc">
      <dgm:prSet loTypeId="urn:microsoft.com/office/officeart/2005/8/layout/chevron1" loCatId="process" qsTypeId="urn:microsoft.com/office/officeart/2005/8/quickstyle/simple3" qsCatId="simple" csTypeId="urn:microsoft.com/office/officeart/2005/8/colors/accent2_2" csCatId="accent2" phldr="1"/>
      <dgm:spPr/>
    </dgm:pt>
    <dgm:pt modelId="{E34A5E2F-50D6-49DF-9AAC-5DE5EFDEF7D8}">
      <dgm:prSet phldrT="[텍스트]" custT="1"/>
      <dgm:spPr/>
      <dgm:t>
        <a:bodyPr/>
        <a:lstStyle/>
        <a:p>
          <a:pPr latinLnBrk="1"/>
          <a:r>
            <a:rPr lang="en-US" altLang="ko-KR" sz="1600" dirty="0" smtClean="0">
              <a:latin typeface="나눔고딕 Bold" pitchFamily="50" charset="-127"/>
              <a:ea typeface="나눔고딕 Bold" pitchFamily="50" charset="-127"/>
            </a:rPr>
            <a:t>1984.     DNS</a:t>
          </a:r>
          <a:br>
            <a:rPr lang="en-US" altLang="ko-KR" sz="1600" dirty="0" smtClean="0">
              <a:latin typeface="나눔고딕 Bold" pitchFamily="50" charset="-127"/>
              <a:ea typeface="나눔고딕 Bold" pitchFamily="50" charset="-127"/>
            </a:rPr>
          </a:br>
          <a:r>
            <a:rPr lang="ko-KR" altLang="en-US" sz="1600" dirty="0" smtClean="0">
              <a:latin typeface="나눔고딕 Bold" pitchFamily="50" charset="-127"/>
              <a:ea typeface="나눔고딕 Bold" pitchFamily="50" charset="-127"/>
            </a:rPr>
            <a:t>제시</a:t>
          </a:r>
          <a:endParaRPr lang="ko-KR" altLang="en-US" sz="1600" dirty="0">
            <a:latin typeface="나눔고딕 Bold" pitchFamily="50" charset="-127"/>
            <a:ea typeface="나눔고딕 Bold" pitchFamily="50" charset="-127"/>
          </a:endParaRPr>
        </a:p>
      </dgm:t>
    </dgm:pt>
    <dgm:pt modelId="{22E3C5CE-AE06-436D-881E-1E4F148D1BFC}" type="parTrans" cxnId="{EB9034EF-D639-49BC-A5D6-8BED265C4280}">
      <dgm:prSet/>
      <dgm:spPr/>
      <dgm:t>
        <a:bodyPr/>
        <a:lstStyle/>
        <a:p>
          <a:pPr latinLnBrk="1"/>
          <a:endParaRPr lang="ko-KR" altLang="en-US"/>
        </a:p>
      </dgm:t>
    </dgm:pt>
    <dgm:pt modelId="{B5A79574-4914-4040-AB36-835323B36D6E}" type="sibTrans" cxnId="{EB9034EF-D639-49BC-A5D6-8BED265C4280}">
      <dgm:prSet/>
      <dgm:spPr/>
      <dgm:t>
        <a:bodyPr/>
        <a:lstStyle/>
        <a:p>
          <a:pPr latinLnBrk="1"/>
          <a:endParaRPr lang="ko-KR" altLang="en-US"/>
        </a:p>
      </dgm:t>
    </dgm:pt>
    <dgm:pt modelId="{9C38314A-B531-4E6D-B863-128004E62567}">
      <dgm:prSet phldrT="[텍스트]" custT="1"/>
      <dgm:spPr/>
      <dgm:t>
        <a:bodyPr/>
        <a:lstStyle/>
        <a:p>
          <a:pPr latinLnBrk="1"/>
          <a:r>
            <a:rPr lang="en-US" altLang="ko-KR" sz="1600" dirty="0" smtClean="0">
              <a:latin typeface="나눔고딕 Bold" pitchFamily="50" charset="-127"/>
              <a:ea typeface="나눔고딕 Bold" pitchFamily="50" charset="-127"/>
            </a:rPr>
            <a:t>1990. </a:t>
          </a:r>
          <a:r>
            <a:rPr lang="en-US" altLang="ko-KR" sz="1600" spc="-100" baseline="0" dirty="0" smtClean="0">
              <a:latin typeface="나눔고딕 Bold" pitchFamily="50" charset="-127"/>
              <a:ea typeface="나눔고딕 Bold" pitchFamily="50" charset="-127"/>
            </a:rPr>
            <a:t>ARPANET</a:t>
          </a:r>
          <a:r>
            <a:rPr lang="en-US" altLang="ko-KR" sz="1600" dirty="0" smtClean="0">
              <a:latin typeface="나눔고딕 Bold" pitchFamily="50" charset="-127"/>
              <a:ea typeface="나눔고딕 Bold" pitchFamily="50" charset="-127"/>
            </a:rPr>
            <a:t> </a:t>
          </a:r>
          <a:r>
            <a:rPr lang="ko-KR" altLang="en-US" sz="1600" dirty="0" smtClean="0">
              <a:latin typeface="나눔고딕 Bold" pitchFamily="50" charset="-127"/>
              <a:ea typeface="나눔고딕 Bold" pitchFamily="50" charset="-127"/>
            </a:rPr>
            <a:t>폐지</a:t>
          </a:r>
          <a:endParaRPr lang="ko-KR" altLang="en-US" sz="1600" dirty="0">
            <a:latin typeface="나눔고딕 Bold" pitchFamily="50" charset="-127"/>
            <a:ea typeface="나눔고딕 Bold" pitchFamily="50" charset="-127"/>
          </a:endParaRPr>
        </a:p>
      </dgm:t>
    </dgm:pt>
    <dgm:pt modelId="{8C8F5298-9B1E-4869-BE44-B06ED6B9FA6A}" type="parTrans" cxnId="{B01516E3-BC74-4FF6-AD79-D19C4C879DAE}">
      <dgm:prSet/>
      <dgm:spPr/>
      <dgm:t>
        <a:bodyPr/>
        <a:lstStyle/>
        <a:p>
          <a:pPr latinLnBrk="1"/>
          <a:endParaRPr lang="ko-KR" altLang="en-US"/>
        </a:p>
      </dgm:t>
    </dgm:pt>
    <dgm:pt modelId="{29E77B8C-2370-462D-8195-6948D42B19D8}" type="sibTrans" cxnId="{B01516E3-BC74-4FF6-AD79-D19C4C879DAE}">
      <dgm:prSet/>
      <dgm:spPr/>
      <dgm:t>
        <a:bodyPr/>
        <a:lstStyle/>
        <a:p>
          <a:pPr latinLnBrk="1"/>
          <a:endParaRPr lang="ko-KR" altLang="en-US"/>
        </a:p>
      </dgm:t>
    </dgm:pt>
    <dgm:pt modelId="{6B85141F-E92B-43FA-8F3D-65EB72216385}">
      <dgm:prSet phldrT="[텍스트]" custT="1"/>
      <dgm:spPr/>
      <dgm:t>
        <a:bodyPr/>
        <a:lstStyle/>
        <a:p>
          <a:pPr latinLnBrk="1"/>
          <a:r>
            <a:rPr lang="en-US" altLang="ko-KR" sz="1600" dirty="0" smtClean="0">
              <a:latin typeface="나눔고딕 Bold" pitchFamily="50" charset="-127"/>
              <a:ea typeface="나눔고딕 Bold" pitchFamily="50" charset="-127"/>
            </a:rPr>
            <a:t>1992. WWW</a:t>
          </a:r>
          <a:br>
            <a:rPr lang="en-US" altLang="ko-KR" sz="1600" dirty="0" smtClean="0">
              <a:latin typeface="나눔고딕 Bold" pitchFamily="50" charset="-127"/>
              <a:ea typeface="나눔고딕 Bold" pitchFamily="50" charset="-127"/>
            </a:rPr>
          </a:br>
          <a:r>
            <a:rPr lang="ko-KR" altLang="en-US" sz="1600" dirty="0" smtClean="0">
              <a:latin typeface="나눔고딕 Bold" pitchFamily="50" charset="-127"/>
              <a:ea typeface="나눔고딕 Bold" pitchFamily="50" charset="-127"/>
            </a:rPr>
            <a:t>시작</a:t>
          </a:r>
          <a:endParaRPr lang="ko-KR" altLang="en-US" sz="1600" dirty="0">
            <a:latin typeface="나눔고딕 Bold" pitchFamily="50" charset="-127"/>
            <a:ea typeface="나눔고딕 Bold" pitchFamily="50" charset="-127"/>
          </a:endParaRPr>
        </a:p>
      </dgm:t>
    </dgm:pt>
    <dgm:pt modelId="{300AA104-606A-452A-BD93-671344461F5F}" type="parTrans" cxnId="{CB297B6B-FA6F-4E4B-828A-409CE11E2B68}">
      <dgm:prSet/>
      <dgm:spPr/>
      <dgm:t>
        <a:bodyPr/>
        <a:lstStyle/>
        <a:p>
          <a:pPr latinLnBrk="1"/>
          <a:endParaRPr lang="ko-KR" altLang="en-US"/>
        </a:p>
      </dgm:t>
    </dgm:pt>
    <dgm:pt modelId="{EF010AAF-36C6-4FC3-8624-9A21552E3800}" type="sibTrans" cxnId="{CB297B6B-FA6F-4E4B-828A-409CE11E2B68}">
      <dgm:prSet/>
      <dgm:spPr/>
      <dgm:t>
        <a:bodyPr/>
        <a:lstStyle/>
        <a:p>
          <a:pPr latinLnBrk="1"/>
          <a:endParaRPr lang="ko-KR" altLang="en-US"/>
        </a:p>
      </dgm:t>
    </dgm:pt>
    <dgm:pt modelId="{BA04B1FE-230E-41F2-B149-04E6C5BFB756}">
      <dgm:prSet phldrT="[텍스트]" custT="1"/>
      <dgm:spPr/>
      <dgm:t>
        <a:bodyPr/>
        <a:lstStyle/>
        <a:p>
          <a:pPr latinLnBrk="1"/>
          <a:r>
            <a:rPr lang="en-US" altLang="ko-KR" sz="1600" dirty="0" smtClean="0">
              <a:latin typeface="나눔고딕 Bold" pitchFamily="50" charset="-127"/>
              <a:ea typeface="나눔고딕 Bold" pitchFamily="50" charset="-127"/>
            </a:rPr>
            <a:t>1988.     IRC</a:t>
          </a:r>
          <a:br>
            <a:rPr lang="en-US" altLang="ko-KR" sz="1600" dirty="0" smtClean="0">
              <a:latin typeface="나눔고딕 Bold" pitchFamily="50" charset="-127"/>
              <a:ea typeface="나눔고딕 Bold" pitchFamily="50" charset="-127"/>
            </a:rPr>
          </a:br>
          <a:r>
            <a:rPr lang="ko-KR" altLang="en-US" sz="1600" dirty="0" smtClean="0">
              <a:latin typeface="나눔고딕 Bold" pitchFamily="50" charset="-127"/>
              <a:ea typeface="나눔고딕 Bold" pitchFamily="50" charset="-127"/>
            </a:rPr>
            <a:t>개발</a:t>
          </a:r>
          <a:endParaRPr lang="ko-KR" altLang="en-US" sz="1600" dirty="0">
            <a:latin typeface="나눔고딕 Bold" pitchFamily="50" charset="-127"/>
            <a:ea typeface="나눔고딕 Bold" pitchFamily="50" charset="-127"/>
          </a:endParaRPr>
        </a:p>
      </dgm:t>
    </dgm:pt>
    <dgm:pt modelId="{7614A313-FDFF-4817-BA80-5E7946D4EDFF}" type="parTrans" cxnId="{7AB4F840-6509-4B3C-AB26-FFD70C9C5A1D}">
      <dgm:prSet/>
      <dgm:spPr/>
      <dgm:t>
        <a:bodyPr/>
        <a:lstStyle/>
        <a:p>
          <a:pPr latinLnBrk="1"/>
          <a:endParaRPr lang="ko-KR" altLang="en-US"/>
        </a:p>
      </dgm:t>
    </dgm:pt>
    <dgm:pt modelId="{9B1354F2-C7DD-41CC-9DA6-64EACFFF3069}" type="sibTrans" cxnId="{7AB4F840-6509-4B3C-AB26-FFD70C9C5A1D}">
      <dgm:prSet/>
      <dgm:spPr/>
      <dgm:t>
        <a:bodyPr/>
        <a:lstStyle/>
        <a:p>
          <a:pPr latinLnBrk="1"/>
          <a:endParaRPr lang="ko-KR" altLang="en-US"/>
        </a:p>
      </dgm:t>
    </dgm:pt>
    <dgm:pt modelId="{9F7AF346-1370-4235-B356-96A604E43FD8}" type="pres">
      <dgm:prSet presAssocID="{9510EA56-D9EE-4705-8626-A74123C4CF96}" presName="Name0" presStyleCnt="0">
        <dgm:presLayoutVars>
          <dgm:dir/>
          <dgm:animLvl val="lvl"/>
          <dgm:resizeHandles val="exact"/>
        </dgm:presLayoutVars>
      </dgm:prSet>
      <dgm:spPr/>
    </dgm:pt>
    <dgm:pt modelId="{D5B9FEB6-0498-450B-AA1E-17AE64D57AF0}" type="pres">
      <dgm:prSet presAssocID="{E34A5E2F-50D6-49DF-9AAC-5DE5EFDEF7D8}" presName="parTxOnly" presStyleLbl="node1" presStyleIdx="0" presStyleCnt="4" custScaleY="119791" custLinFactNeighborX="-39476">
        <dgm:presLayoutVars>
          <dgm:chMax val="0"/>
          <dgm:chPref val="0"/>
          <dgm:bulletEnabled val="1"/>
        </dgm:presLayoutVars>
      </dgm:prSet>
      <dgm:spPr/>
      <dgm:t>
        <a:bodyPr/>
        <a:lstStyle/>
        <a:p>
          <a:pPr latinLnBrk="1"/>
          <a:endParaRPr lang="ko-KR" altLang="en-US"/>
        </a:p>
      </dgm:t>
    </dgm:pt>
    <dgm:pt modelId="{01AF3CDC-D8CC-4117-8609-EBCC2AFEEA37}" type="pres">
      <dgm:prSet presAssocID="{B5A79574-4914-4040-AB36-835323B36D6E}" presName="parTxOnlySpace" presStyleCnt="0"/>
      <dgm:spPr/>
    </dgm:pt>
    <dgm:pt modelId="{40D948B2-AB19-4792-9E8A-75DBE60FB5BC}" type="pres">
      <dgm:prSet presAssocID="{BA04B1FE-230E-41F2-B149-04E6C5BFB756}" presName="parTxOnly" presStyleLbl="node1" presStyleIdx="1" presStyleCnt="4" custScaleY="119791">
        <dgm:presLayoutVars>
          <dgm:chMax val="0"/>
          <dgm:chPref val="0"/>
          <dgm:bulletEnabled val="1"/>
        </dgm:presLayoutVars>
      </dgm:prSet>
      <dgm:spPr/>
      <dgm:t>
        <a:bodyPr/>
        <a:lstStyle/>
        <a:p>
          <a:pPr latinLnBrk="1"/>
          <a:endParaRPr lang="ko-KR" altLang="en-US"/>
        </a:p>
      </dgm:t>
    </dgm:pt>
    <dgm:pt modelId="{EB198A9F-EA26-462E-9396-807E49188EA1}" type="pres">
      <dgm:prSet presAssocID="{9B1354F2-C7DD-41CC-9DA6-64EACFFF3069}" presName="parTxOnlySpace" presStyleCnt="0"/>
      <dgm:spPr/>
    </dgm:pt>
    <dgm:pt modelId="{8E6D5841-A6BE-4CE3-BDEB-6CBEBB431494}" type="pres">
      <dgm:prSet presAssocID="{9C38314A-B531-4E6D-B863-128004E62567}" presName="parTxOnly" presStyleLbl="node1" presStyleIdx="2" presStyleCnt="4" custScaleY="119791">
        <dgm:presLayoutVars>
          <dgm:chMax val="0"/>
          <dgm:chPref val="0"/>
          <dgm:bulletEnabled val="1"/>
        </dgm:presLayoutVars>
      </dgm:prSet>
      <dgm:spPr/>
      <dgm:t>
        <a:bodyPr/>
        <a:lstStyle/>
        <a:p>
          <a:pPr latinLnBrk="1"/>
          <a:endParaRPr lang="ko-KR" altLang="en-US"/>
        </a:p>
      </dgm:t>
    </dgm:pt>
    <dgm:pt modelId="{16C4D2CF-BC32-4ED3-B1B2-26E65F73BE54}" type="pres">
      <dgm:prSet presAssocID="{29E77B8C-2370-462D-8195-6948D42B19D8}" presName="parTxOnlySpace" presStyleCnt="0"/>
      <dgm:spPr/>
    </dgm:pt>
    <dgm:pt modelId="{51391C72-D042-44E3-AEE9-9E5635485D42}" type="pres">
      <dgm:prSet presAssocID="{6B85141F-E92B-43FA-8F3D-65EB72216385}" presName="parTxOnly" presStyleLbl="node1" presStyleIdx="3" presStyleCnt="4" custScaleY="119791">
        <dgm:presLayoutVars>
          <dgm:chMax val="0"/>
          <dgm:chPref val="0"/>
          <dgm:bulletEnabled val="1"/>
        </dgm:presLayoutVars>
      </dgm:prSet>
      <dgm:spPr/>
      <dgm:t>
        <a:bodyPr/>
        <a:lstStyle/>
        <a:p>
          <a:pPr latinLnBrk="1"/>
          <a:endParaRPr lang="ko-KR" altLang="en-US"/>
        </a:p>
      </dgm:t>
    </dgm:pt>
  </dgm:ptLst>
  <dgm:cxnLst>
    <dgm:cxn modelId="{7AB4F840-6509-4B3C-AB26-FFD70C9C5A1D}" srcId="{9510EA56-D9EE-4705-8626-A74123C4CF96}" destId="{BA04B1FE-230E-41F2-B149-04E6C5BFB756}" srcOrd="1" destOrd="0" parTransId="{7614A313-FDFF-4817-BA80-5E7946D4EDFF}" sibTransId="{9B1354F2-C7DD-41CC-9DA6-64EACFFF3069}"/>
    <dgm:cxn modelId="{5D98853C-34D1-4261-98EA-8E96095EF57B}" type="presOf" srcId="{BA04B1FE-230E-41F2-B149-04E6C5BFB756}" destId="{40D948B2-AB19-4792-9E8A-75DBE60FB5BC}" srcOrd="0" destOrd="0" presId="urn:microsoft.com/office/officeart/2005/8/layout/chevron1"/>
    <dgm:cxn modelId="{F62C8AE3-1500-4940-A424-069111A1BDFD}" type="presOf" srcId="{E34A5E2F-50D6-49DF-9AAC-5DE5EFDEF7D8}" destId="{D5B9FEB6-0498-450B-AA1E-17AE64D57AF0}" srcOrd="0" destOrd="0" presId="urn:microsoft.com/office/officeart/2005/8/layout/chevron1"/>
    <dgm:cxn modelId="{AFE1697C-59FD-400F-9854-4FAE4CE6F094}" type="presOf" srcId="{6B85141F-E92B-43FA-8F3D-65EB72216385}" destId="{51391C72-D042-44E3-AEE9-9E5635485D42}" srcOrd="0" destOrd="0" presId="urn:microsoft.com/office/officeart/2005/8/layout/chevron1"/>
    <dgm:cxn modelId="{B01516E3-BC74-4FF6-AD79-D19C4C879DAE}" srcId="{9510EA56-D9EE-4705-8626-A74123C4CF96}" destId="{9C38314A-B531-4E6D-B863-128004E62567}" srcOrd="2" destOrd="0" parTransId="{8C8F5298-9B1E-4869-BE44-B06ED6B9FA6A}" sibTransId="{29E77B8C-2370-462D-8195-6948D42B19D8}"/>
    <dgm:cxn modelId="{94DE7E36-F9B9-475A-983F-9D9B496B805C}" type="presOf" srcId="{9510EA56-D9EE-4705-8626-A74123C4CF96}" destId="{9F7AF346-1370-4235-B356-96A604E43FD8}" srcOrd="0" destOrd="0" presId="urn:microsoft.com/office/officeart/2005/8/layout/chevron1"/>
    <dgm:cxn modelId="{802071D2-726E-44C3-9256-7903678788FE}" type="presOf" srcId="{9C38314A-B531-4E6D-B863-128004E62567}" destId="{8E6D5841-A6BE-4CE3-BDEB-6CBEBB431494}" srcOrd="0" destOrd="0" presId="urn:microsoft.com/office/officeart/2005/8/layout/chevron1"/>
    <dgm:cxn modelId="{EB9034EF-D639-49BC-A5D6-8BED265C4280}" srcId="{9510EA56-D9EE-4705-8626-A74123C4CF96}" destId="{E34A5E2F-50D6-49DF-9AAC-5DE5EFDEF7D8}" srcOrd="0" destOrd="0" parTransId="{22E3C5CE-AE06-436D-881E-1E4F148D1BFC}" sibTransId="{B5A79574-4914-4040-AB36-835323B36D6E}"/>
    <dgm:cxn modelId="{CB297B6B-FA6F-4E4B-828A-409CE11E2B68}" srcId="{9510EA56-D9EE-4705-8626-A74123C4CF96}" destId="{6B85141F-E92B-43FA-8F3D-65EB72216385}" srcOrd="3" destOrd="0" parTransId="{300AA104-606A-452A-BD93-671344461F5F}" sibTransId="{EF010AAF-36C6-4FC3-8624-9A21552E3800}"/>
    <dgm:cxn modelId="{1CD8B8CD-6EE7-431A-9FC6-668A40C5635C}" type="presParOf" srcId="{9F7AF346-1370-4235-B356-96A604E43FD8}" destId="{D5B9FEB6-0498-450B-AA1E-17AE64D57AF0}" srcOrd="0" destOrd="0" presId="urn:microsoft.com/office/officeart/2005/8/layout/chevron1"/>
    <dgm:cxn modelId="{0DDF4F00-EDCE-488F-8E6D-E2EDB42AFF3F}" type="presParOf" srcId="{9F7AF346-1370-4235-B356-96A604E43FD8}" destId="{01AF3CDC-D8CC-4117-8609-EBCC2AFEEA37}" srcOrd="1" destOrd="0" presId="urn:microsoft.com/office/officeart/2005/8/layout/chevron1"/>
    <dgm:cxn modelId="{08D6D5B1-10D0-4B41-AE3D-4C5AB34B35D3}" type="presParOf" srcId="{9F7AF346-1370-4235-B356-96A604E43FD8}" destId="{40D948B2-AB19-4792-9E8A-75DBE60FB5BC}" srcOrd="2" destOrd="0" presId="urn:microsoft.com/office/officeart/2005/8/layout/chevron1"/>
    <dgm:cxn modelId="{91C8E95A-2876-4A7E-A94A-4C989BECAB7C}" type="presParOf" srcId="{9F7AF346-1370-4235-B356-96A604E43FD8}" destId="{EB198A9F-EA26-462E-9396-807E49188EA1}" srcOrd="3" destOrd="0" presId="urn:microsoft.com/office/officeart/2005/8/layout/chevron1"/>
    <dgm:cxn modelId="{FC6CA964-1C12-4364-94F2-760E0A3C0204}" type="presParOf" srcId="{9F7AF346-1370-4235-B356-96A604E43FD8}" destId="{8E6D5841-A6BE-4CE3-BDEB-6CBEBB431494}" srcOrd="4" destOrd="0" presId="urn:microsoft.com/office/officeart/2005/8/layout/chevron1"/>
    <dgm:cxn modelId="{5BD3952E-C7F6-48FE-A894-BFC4707B1530}" type="presParOf" srcId="{9F7AF346-1370-4235-B356-96A604E43FD8}" destId="{16C4D2CF-BC32-4ED3-B1B2-26E65F73BE54}" srcOrd="5" destOrd="0" presId="urn:microsoft.com/office/officeart/2005/8/layout/chevron1"/>
    <dgm:cxn modelId="{89BAA604-AE1F-45A0-BAAB-8F3BB62B9EFC}" type="presParOf" srcId="{9F7AF346-1370-4235-B356-96A604E43FD8}" destId="{51391C72-D042-44E3-AEE9-9E5635485D42}" srcOrd="6" destOrd="0" presId="urn:microsoft.com/office/officeart/2005/8/layout/chevron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B5E0C5-30CA-4C21-B717-1689F16AE87A}" type="datetimeFigureOut">
              <a:rPr lang="ko-KR" altLang="en-US" smtClean="0"/>
              <a:t>2019-02-20</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10D82-A774-4BC6-9FAC-E935AA010622}" type="slidenum">
              <a:rPr lang="ko-KR" altLang="en-US" smtClean="0"/>
              <a:t>‹#›</a:t>
            </a:fld>
            <a:endParaRPr lang="ko-KR" altLang="en-US"/>
          </a:p>
        </p:txBody>
      </p:sp>
    </p:spTree>
    <p:extLst>
      <p:ext uri="{BB962C8B-B14F-4D97-AF65-F5344CB8AC3E}">
        <p14:creationId xmlns:p14="http://schemas.microsoft.com/office/powerpoint/2010/main" val="313071544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0488" y="744538"/>
            <a:ext cx="6616700" cy="3722687"/>
          </a:xfrm>
        </p:spPr>
      </p:sp>
      <p:sp>
        <p:nvSpPr>
          <p:cNvPr id="3" name="슬라이드 노트 개체 틀 2"/>
          <p:cNvSpPr>
            <a:spLocks noGrp="1"/>
          </p:cNvSpPr>
          <p:nvPr>
            <p:ph type="body" idx="1"/>
          </p:nvPr>
        </p:nvSpPr>
        <p:spPr/>
        <p:txBody>
          <a:bodyPr>
            <a:normAutofit fontScale="92500" lnSpcReduction="10000"/>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ko-KR" sz="1600" dirty="0" smtClean="0">
                <a:latin typeface="+mn-ea"/>
                <a:ea typeface="+mn-ea"/>
              </a:rPr>
              <a:t>안녕하세요, 저는 </a:t>
            </a:r>
            <a:r>
              <a:rPr lang="ko-KR" altLang="en-US" sz="1600" dirty="0" smtClean="0">
                <a:latin typeface="+mn-ea"/>
                <a:ea typeface="+mn-ea"/>
              </a:rPr>
              <a:t>포항공대</a:t>
            </a:r>
            <a:r>
              <a:rPr lang="ko-KR" altLang="ko-KR" sz="1600" dirty="0" smtClean="0">
                <a:latin typeface="+mn-ea"/>
                <a:ea typeface="+mn-ea"/>
              </a:rPr>
              <a:t>의 </a:t>
            </a:r>
            <a:r>
              <a:rPr lang="ko-KR" altLang="en-US" sz="1600" dirty="0" smtClean="0">
                <a:latin typeface="+mn-ea"/>
                <a:ea typeface="+mn-ea"/>
              </a:rPr>
              <a:t>홍원기</a:t>
            </a:r>
            <a:r>
              <a:rPr lang="ko-KR" altLang="ko-KR" sz="1600" dirty="0" smtClean="0">
                <a:latin typeface="+mn-ea"/>
                <a:ea typeface="+mn-ea"/>
              </a:rPr>
              <a:t> 교수입니다. </a:t>
            </a:r>
            <a:r>
              <a:rPr lang="ko-KR" altLang="ko-KR" sz="1600" kern="1200" dirty="0" smtClean="0">
                <a:solidFill>
                  <a:schemeClr val="tx1"/>
                </a:solidFill>
                <a:effectLst/>
                <a:latin typeface="+mn-lt"/>
                <a:ea typeface="+mn-ea"/>
                <a:cs typeface="맑은 고딕"/>
              </a:rPr>
              <a:t>본 강좌에서는 최근 </a:t>
            </a:r>
            <a:r>
              <a:rPr lang="en-US" altLang="ko-KR" sz="1600" kern="1200" dirty="0" smtClean="0">
                <a:solidFill>
                  <a:schemeClr val="tx1"/>
                </a:solidFill>
                <a:effectLst/>
                <a:latin typeface="+mn-lt"/>
                <a:ea typeface="+mn-ea"/>
                <a:cs typeface="맑은 고딕"/>
              </a:rPr>
              <a:t>industry</a:t>
            </a:r>
            <a:r>
              <a:rPr lang="ko-KR" altLang="ko-KR" sz="1600" kern="1200" smtClean="0">
                <a:solidFill>
                  <a:schemeClr val="tx1"/>
                </a:solidFill>
                <a:effectLst/>
                <a:latin typeface="+mn-lt"/>
                <a:ea typeface="+mn-ea"/>
                <a:cs typeface="맑은 고딕"/>
              </a:rPr>
              <a:t>에서 많이 활용되고 있는 블록체인 플랫폼들을 소개하고 그 플랫폼들을 활용하여 응용 및 서비스들을 어떻게 개발하는지에 대해 </a:t>
            </a:r>
            <a:r>
              <a:rPr lang="ko-KR" altLang="en-US" sz="1600" kern="1200" smtClean="0">
                <a:solidFill>
                  <a:schemeClr val="tx1"/>
                </a:solidFill>
                <a:effectLst/>
                <a:latin typeface="+mn-lt"/>
                <a:ea typeface="+mn-ea"/>
                <a:cs typeface="맑은 고딕"/>
              </a:rPr>
              <a:t>소개합니다</a:t>
            </a:r>
            <a:r>
              <a:rPr lang="en-US" altLang="ko-KR" sz="1600" kern="1200" dirty="0" smtClean="0">
                <a:solidFill>
                  <a:schemeClr val="tx1"/>
                </a:solidFill>
                <a:effectLst/>
                <a:latin typeface="+mn-lt"/>
                <a:ea typeface="+mn-ea"/>
                <a:cs typeface="맑은 고딕"/>
              </a:rPr>
              <a:t>. </a:t>
            </a:r>
            <a:r>
              <a:rPr lang="ko-KR" altLang="en-US" sz="1600" kern="1200" smtClean="0">
                <a:solidFill>
                  <a:schemeClr val="tx1"/>
                </a:solidFill>
                <a:effectLst/>
                <a:latin typeface="+mn-lt"/>
                <a:ea typeface="+mn-ea"/>
                <a:cs typeface="맑은 고딕"/>
              </a:rPr>
              <a:t>강의를 통해 개념을 배우는 것도 중요하지만 실제로 이 플랫폼들을 설치하여 사용하고 이것들을 활용하여 개발을 해 보는 것을 강력하게 추천합니다</a:t>
            </a:r>
            <a:r>
              <a:rPr lang="en-US" altLang="ko-KR" sz="1600" kern="1200" dirty="0" smtClean="0">
                <a:solidFill>
                  <a:schemeClr val="tx1"/>
                </a:solidFill>
                <a:effectLst/>
                <a:latin typeface="+mn-lt"/>
                <a:ea typeface="+mn-ea"/>
                <a:cs typeface="맑은 고딕"/>
              </a:rPr>
              <a:t>.</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600" b="0" baseline="0" dirty="0" smtClean="0">
              <a:latin typeface="+mn-ea"/>
              <a:ea typeface="+mn-ea"/>
            </a:endParaRPr>
          </a:p>
          <a:p>
            <a:r>
              <a:rPr lang="en-US" altLang="ko-KR" sz="1600" b="0" baseline="0" dirty="0" smtClean="0">
                <a:latin typeface="+mn-ea"/>
                <a:ea typeface="+mn-ea"/>
              </a:rPr>
              <a:t>Hello, I’m professor James Won-Ki Hong from POSTECH. </a:t>
            </a:r>
            <a:r>
              <a:rPr lang="en-US" altLang="ko-KR" sz="1600" dirty="0" smtClean="0">
                <a:latin typeface="+mn-ea"/>
                <a:ea typeface="+mn-ea"/>
              </a:rPr>
              <a:t>In this lecture, I will introduce</a:t>
            </a:r>
            <a:r>
              <a:rPr lang="en-US" altLang="ko-KR" sz="1600" baseline="0" dirty="0" smtClean="0">
                <a:latin typeface="+mn-ea"/>
                <a:ea typeface="+mn-ea"/>
              </a:rPr>
              <a:t> several popular Blockchain platforms that are being used in industry these days and explain how to use them to develop applications and services. </a:t>
            </a:r>
            <a:r>
              <a:rPr lang="en-US" altLang="ko-KR" sz="1600" dirty="0" smtClean="0"/>
              <a:t>It is important to learn the concepts through lectures, but I strongly recommend that you install and use these platforms and use them to develop</a:t>
            </a:r>
            <a:r>
              <a:rPr lang="en-US" altLang="ko-KR" sz="1600" baseline="0" dirty="0" smtClean="0"/>
              <a:t> applications.</a:t>
            </a:r>
          </a:p>
          <a:p>
            <a:r>
              <a:rPr lang="en-US" altLang="ko-KR" sz="1600" dirty="0" smtClean="0">
                <a:latin typeface="+mn-ea"/>
                <a:ea typeface="+mn-ea"/>
              </a:rPr>
              <a:t/>
            </a:r>
            <a:br>
              <a:rPr lang="en-US" altLang="ko-KR" sz="1600" dirty="0" smtClean="0">
                <a:latin typeface="+mn-ea"/>
                <a:ea typeface="+mn-ea"/>
              </a:rPr>
            </a:br>
            <a:endParaRPr lang="en-US" altLang="ko-KR" sz="1200" b="0" i="0" kern="1200" dirty="0" smtClean="0">
              <a:solidFill>
                <a:schemeClr val="tx1"/>
              </a:solidFill>
              <a:effectLst/>
              <a:latin typeface="+mn-ea"/>
              <a:ea typeface="+mn-ea"/>
              <a:cs typeface="+mn-cs"/>
            </a:endParaRPr>
          </a:p>
        </p:txBody>
      </p:sp>
      <p:sp>
        <p:nvSpPr>
          <p:cNvPr id="4" name="슬라이드 번호 개체 틀 3"/>
          <p:cNvSpPr>
            <a:spLocks noGrp="1"/>
          </p:cNvSpPr>
          <p:nvPr>
            <p:ph type="sldNum" sz="quarter" idx="10"/>
          </p:nvPr>
        </p:nvSpPr>
        <p:spPr/>
        <p:txBody>
          <a:bodyPr/>
          <a:lstStyle/>
          <a:p>
            <a:pPr>
              <a:defRPr/>
            </a:pPr>
            <a:fld id="{84829FF2-5533-40FC-8AEA-E097920589FF}" type="slidenum">
              <a:rPr lang="ko-KR" altLang="en-US" smtClean="0"/>
              <a:pPr>
                <a:defRPr/>
              </a:pPr>
              <a:t>1</a:t>
            </a:fld>
            <a:endParaRPr lang="ko-KR" altLang="en-US"/>
          </a:p>
        </p:txBody>
      </p:sp>
    </p:spTree>
    <p:extLst>
      <p:ext uri="{BB962C8B-B14F-4D97-AF65-F5344CB8AC3E}">
        <p14:creationId xmlns:p14="http://schemas.microsoft.com/office/powerpoint/2010/main" val="2179831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ko-KR" dirty="0" smtClean="0"/>
              <a:t>기존 통화의 문제점에 대해 알려 드리겠습니다. 우선 우리가 사용하는 동전과 지폐를 만들어야</a:t>
            </a:r>
            <a:r>
              <a:rPr lang="en-US" altLang="ko-KR" dirty="0" smtClean="0"/>
              <a:t> </a:t>
            </a:r>
            <a:r>
              <a:rPr lang="ko-KR" altLang="ko-KR" smtClean="0"/>
              <a:t>하기 </a:t>
            </a:r>
            <a:r>
              <a:rPr lang="ko-KR" altLang="ko-KR" dirty="0" smtClean="0"/>
              <a:t>때문에 생산 </a:t>
            </a:r>
            <a:r>
              <a:rPr lang="ko-KR" altLang="ko-KR" smtClean="0"/>
              <a:t>비용이 </a:t>
            </a:r>
            <a:r>
              <a:rPr lang="ko-KR" altLang="en-US" smtClean="0"/>
              <a:t>많이 듭</a:t>
            </a:r>
            <a:r>
              <a:rPr lang="ko-KR" altLang="ko-KR" smtClean="0"/>
              <a:t>니다</a:t>
            </a:r>
            <a:r>
              <a:rPr lang="ko-KR" altLang="ko-KR" dirty="0" smtClean="0"/>
              <a:t>. 또한 돈을 저장할 곳이 필요합니다. 누군가가 그</a:t>
            </a:r>
            <a:r>
              <a:rPr lang="en-US" altLang="ko-KR" dirty="0" smtClean="0"/>
              <a:t> </a:t>
            </a:r>
            <a:r>
              <a:rPr lang="ko-KR" altLang="en-US" smtClean="0"/>
              <a:t>돈</a:t>
            </a:r>
            <a:r>
              <a:rPr lang="ko-KR" altLang="ko-KR" smtClean="0"/>
              <a:t>을 </a:t>
            </a:r>
            <a:r>
              <a:rPr lang="ko-KR" altLang="ko-KR" dirty="0" smtClean="0"/>
              <a:t>훔칠지도 모른다는 두려움이 항상 있습니다. 전통적인 통화는 국가에 의해 통제되었으며, 환율 조작, 양적 완화 및 국가 이익을</a:t>
            </a:r>
            <a:r>
              <a:rPr lang="en-US" altLang="ko-KR" dirty="0" smtClean="0"/>
              <a:t> </a:t>
            </a:r>
            <a:r>
              <a:rPr lang="ko-KR" altLang="ko-KR" smtClean="0"/>
              <a:t>위한 이자율 조정과 같은 정책</a:t>
            </a:r>
            <a:r>
              <a:rPr lang="ko-KR" altLang="en-US" smtClean="0"/>
              <a:t>들이</a:t>
            </a:r>
            <a:r>
              <a:rPr lang="ko-KR" altLang="ko-KR" smtClean="0"/>
              <a:t> 많은 사람</a:t>
            </a:r>
            <a:r>
              <a:rPr lang="ko-KR" altLang="en-US" smtClean="0"/>
              <a:t>들과 </a:t>
            </a:r>
            <a:r>
              <a:rPr lang="ko-KR" altLang="ko-KR" smtClean="0"/>
              <a:t>주변 국가를 손상시킵니다. </a:t>
            </a:r>
            <a:r>
              <a:rPr lang="ko-KR" altLang="ko-KR" dirty="0" smtClean="0"/>
              <a:t>즉, 전통적인 통화는</a:t>
            </a:r>
            <a:r>
              <a:rPr lang="en-US" altLang="ko-KR" dirty="0" smtClean="0"/>
              <a:t> </a:t>
            </a:r>
            <a:r>
              <a:rPr lang="ko-KR" altLang="en-US" smtClean="0"/>
              <a:t>항상</a:t>
            </a:r>
            <a:r>
              <a:rPr lang="ko-KR" altLang="ko-KR" smtClean="0"/>
              <a:t> 정부의 이익에 따라 조작 될 위험에 처해 있으며 </a:t>
            </a:r>
            <a:r>
              <a:rPr lang="ko-KR" altLang="en-US" smtClean="0"/>
              <a:t>피할</a:t>
            </a:r>
            <a:r>
              <a:rPr lang="ko-KR" altLang="ko-KR" smtClean="0"/>
              <a:t> 수 없습니다. </a:t>
            </a:r>
            <a:r>
              <a:rPr lang="ko-KR" altLang="ko-KR" dirty="0" smtClean="0"/>
              <a:t>그리고 통화가 각국의 발행 대상과 다르므로 </a:t>
            </a:r>
            <a:r>
              <a:rPr lang="ko-KR" altLang="en-US" dirty="0" smtClean="0"/>
              <a:t>서로 </a:t>
            </a:r>
            <a:r>
              <a:rPr lang="ko-KR" altLang="ko-KR" dirty="0" smtClean="0"/>
              <a:t>다른 통화가 사용됩니다.</a:t>
            </a:r>
            <a:endParaRPr lang="en-US" altLang="ko-KR" u="none" dirty="0" smtClean="0">
              <a:effectLst/>
            </a:endParaRPr>
          </a:p>
          <a:p>
            <a:endParaRPr lang="en-US" altLang="ko-KR" sz="1200" b="0" i="0" kern="1200" dirty="0" smtClean="0">
              <a:solidFill>
                <a:schemeClr val="tx1"/>
              </a:solidFill>
              <a:effectLst/>
              <a:latin typeface="+mn-lt"/>
              <a:ea typeface="+mn-ea"/>
              <a:cs typeface="+mn-cs"/>
            </a:endParaRPr>
          </a:p>
          <a:p>
            <a:r>
              <a:rPr lang="en-US" altLang="ko-KR" sz="1200" b="0" i="0" kern="1200" dirty="0" smtClean="0">
                <a:solidFill>
                  <a:schemeClr val="tx1"/>
                </a:solidFill>
                <a:effectLst/>
                <a:latin typeface="+mn-lt"/>
                <a:ea typeface="+mn-ea"/>
                <a:cs typeface="+mn-cs"/>
              </a:rPr>
              <a:t>Let me tell you about the problems</a:t>
            </a:r>
            <a:r>
              <a:rPr lang="en-US" altLang="ko-KR" sz="1200" b="0" i="0" kern="1200" baseline="0" dirty="0" smtClean="0">
                <a:solidFill>
                  <a:schemeClr val="tx1"/>
                </a:solidFill>
                <a:effectLst/>
                <a:latin typeface="+mn-lt"/>
                <a:ea typeface="+mn-ea"/>
                <a:cs typeface="+mn-cs"/>
              </a:rPr>
              <a:t> </a:t>
            </a:r>
            <a:r>
              <a:rPr lang="en-US" altLang="ko-KR" sz="1200" b="0" i="0" kern="1200" dirty="0" smtClean="0">
                <a:solidFill>
                  <a:schemeClr val="tx1"/>
                </a:solidFill>
                <a:effectLst/>
                <a:latin typeface="+mn-lt"/>
                <a:ea typeface="+mn-ea"/>
                <a:cs typeface="+mn-cs"/>
              </a:rPr>
              <a:t>of the existing currency. First of all, there is a production cost because we have to make coins and bills that we use. Also, we need a place to store money. There is always a</a:t>
            </a:r>
            <a:r>
              <a:rPr lang="en-US" altLang="ko-KR" sz="1200" b="0" i="0" kern="1200" baseline="0" dirty="0" smtClean="0">
                <a:solidFill>
                  <a:schemeClr val="tx1"/>
                </a:solidFill>
                <a:effectLst/>
                <a:latin typeface="+mn-lt"/>
                <a:ea typeface="+mn-ea"/>
                <a:cs typeface="+mn-cs"/>
              </a:rPr>
              <a:t> fear that someone may steal them. </a:t>
            </a:r>
            <a:r>
              <a:rPr lang="en-US" altLang="ko-KR" sz="1200" b="0" i="0" kern="1200" dirty="0" smtClean="0">
                <a:solidFill>
                  <a:schemeClr val="tx1"/>
                </a:solidFill>
                <a:effectLst/>
                <a:latin typeface="+mn-lt"/>
                <a:ea typeface="+mn-ea"/>
                <a:cs typeface="+mn-cs"/>
              </a:rPr>
              <a:t>The traditional currency has been controlled by the state, and policies such as exchange rate manipulation, quantitative easing and rate adjustments in the interests of the state damage many people or neighboring countries. In other words, traditional currencies are always at risk of being manipulated in accordance with government interests and can not escape. And since the currency differs from the issuing subject in each country, different currencies are used. </a:t>
            </a:r>
          </a:p>
          <a:p>
            <a:endParaRPr lang="en-US" altLang="ko-KR" sz="1200" b="0" i="0" u="none"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630DE30E-BEA1-4274-ACA5-755779479033}" type="slidenum">
              <a:rPr lang="ko-KR" altLang="en-US" smtClean="0"/>
              <a:pPr/>
              <a:t>10</a:t>
            </a:fld>
            <a:endParaRPr lang="ko-KR" altLang="en-US"/>
          </a:p>
        </p:txBody>
      </p:sp>
    </p:spTree>
    <p:extLst>
      <p:ext uri="{BB962C8B-B14F-4D97-AF65-F5344CB8AC3E}">
        <p14:creationId xmlns:p14="http://schemas.microsoft.com/office/powerpoint/2010/main" val="1631178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ko-KR" dirty="0" smtClean="0"/>
              <a:t>기존 통화의 문제점에 대해 알려 드리겠습니다. 우선 우리가 사용하는 동전과 지폐를 만들어야</a:t>
            </a:r>
            <a:r>
              <a:rPr lang="en-US" altLang="ko-KR" dirty="0" smtClean="0"/>
              <a:t> </a:t>
            </a:r>
            <a:r>
              <a:rPr lang="ko-KR" altLang="ko-KR" smtClean="0"/>
              <a:t>하기 </a:t>
            </a:r>
            <a:r>
              <a:rPr lang="ko-KR" altLang="ko-KR" dirty="0" smtClean="0"/>
              <a:t>때문에 생산 </a:t>
            </a:r>
            <a:r>
              <a:rPr lang="ko-KR" altLang="ko-KR" smtClean="0"/>
              <a:t>비용이 </a:t>
            </a:r>
            <a:r>
              <a:rPr lang="ko-KR" altLang="en-US" smtClean="0"/>
              <a:t>많이 듭</a:t>
            </a:r>
            <a:r>
              <a:rPr lang="ko-KR" altLang="ko-KR" smtClean="0"/>
              <a:t>니다</a:t>
            </a:r>
            <a:r>
              <a:rPr lang="ko-KR" altLang="ko-KR" dirty="0" smtClean="0"/>
              <a:t>. 또한 돈을 저장할 곳이 필요합니다. 누군가가 그</a:t>
            </a:r>
            <a:r>
              <a:rPr lang="en-US" altLang="ko-KR" dirty="0" smtClean="0"/>
              <a:t> </a:t>
            </a:r>
            <a:r>
              <a:rPr lang="ko-KR" altLang="en-US" smtClean="0"/>
              <a:t>돈</a:t>
            </a:r>
            <a:r>
              <a:rPr lang="ko-KR" altLang="ko-KR" smtClean="0"/>
              <a:t>을 </a:t>
            </a:r>
            <a:r>
              <a:rPr lang="ko-KR" altLang="ko-KR" dirty="0" smtClean="0"/>
              <a:t>훔칠지도 모른다는 두려움이 항상 있습니다. 전통적인 통화는 국가에 의해 통제되었으며, 환율 조작, 양적 완화 및 국가 이익을</a:t>
            </a:r>
            <a:r>
              <a:rPr lang="en-US" altLang="ko-KR" dirty="0" smtClean="0"/>
              <a:t> </a:t>
            </a:r>
            <a:r>
              <a:rPr lang="ko-KR" altLang="ko-KR" smtClean="0"/>
              <a:t>위한 이자율 조정과 같은 정책</a:t>
            </a:r>
            <a:r>
              <a:rPr lang="ko-KR" altLang="en-US" smtClean="0"/>
              <a:t>들이</a:t>
            </a:r>
            <a:r>
              <a:rPr lang="ko-KR" altLang="ko-KR" smtClean="0"/>
              <a:t> 많은 사람</a:t>
            </a:r>
            <a:r>
              <a:rPr lang="ko-KR" altLang="en-US" smtClean="0"/>
              <a:t>들과 </a:t>
            </a:r>
            <a:r>
              <a:rPr lang="ko-KR" altLang="ko-KR" smtClean="0"/>
              <a:t>주변 국가를 손상시킵니다. </a:t>
            </a:r>
            <a:r>
              <a:rPr lang="ko-KR" altLang="ko-KR" dirty="0" smtClean="0"/>
              <a:t>즉, 전통적인 통화는</a:t>
            </a:r>
            <a:r>
              <a:rPr lang="en-US" altLang="ko-KR" dirty="0" smtClean="0"/>
              <a:t> </a:t>
            </a:r>
            <a:r>
              <a:rPr lang="ko-KR" altLang="en-US" smtClean="0"/>
              <a:t>항상</a:t>
            </a:r>
            <a:r>
              <a:rPr lang="ko-KR" altLang="ko-KR" smtClean="0"/>
              <a:t> 정부의 이익에 따라 조작 될 위험에 처해 있으며 </a:t>
            </a:r>
            <a:r>
              <a:rPr lang="ko-KR" altLang="en-US" smtClean="0"/>
              <a:t>피할</a:t>
            </a:r>
            <a:r>
              <a:rPr lang="ko-KR" altLang="ko-KR" smtClean="0"/>
              <a:t> 수 없습니다. </a:t>
            </a:r>
            <a:r>
              <a:rPr lang="ko-KR" altLang="ko-KR" dirty="0" smtClean="0"/>
              <a:t>그리고 통화가 각국의 발행 대상과 다르므로 </a:t>
            </a:r>
            <a:r>
              <a:rPr lang="ko-KR" altLang="en-US" dirty="0" smtClean="0"/>
              <a:t>서로 </a:t>
            </a:r>
            <a:r>
              <a:rPr lang="ko-KR" altLang="ko-KR" dirty="0" smtClean="0"/>
              <a:t>다른 통화가 사용됩니다.</a:t>
            </a:r>
            <a:endParaRPr lang="en-US" altLang="ko-KR" u="none" dirty="0" smtClean="0">
              <a:effectLst/>
            </a:endParaRPr>
          </a:p>
          <a:p>
            <a:endParaRPr lang="en-US" altLang="ko-KR" sz="1200" b="0" i="0" kern="1200" dirty="0" smtClean="0">
              <a:solidFill>
                <a:schemeClr val="tx1"/>
              </a:solidFill>
              <a:effectLst/>
              <a:latin typeface="+mn-lt"/>
              <a:ea typeface="+mn-ea"/>
              <a:cs typeface="+mn-cs"/>
            </a:endParaRPr>
          </a:p>
          <a:p>
            <a:r>
              <a:rPr lang="en-US" altLang="ko-KR" sz="1200" b="0" i="0" kern="1200" dirty="0" smtClean="0">
                <a:solidFill>
                  <a:schemeClr val="tx1"/>
                </a:solidFill>
                <a:effectLst/>
                <a:latin typeface="+mn-lt"/>
                <a:ea typeface="+mn-ea"/>
                <a:cs typeface="+mn-cs"/>
              </a:rPr>
              <a:t>Let me tell you about the problems</a:t>
            </a:r>
            <a:r>
              <a:rPr lang="en-US" altLang="ko-KR" sz="1200" b="0" i="0" kern="1200" baseline="0" dirty="0" smtClean="0">
                <a:solidFill>
                  <a:schemeClr val="tx1"/>
                </a:solidFill>
                <a:effectLst/>
                <a:latin typeface="+mn-lt"/>
                <a:ea typeface="+mn-ea"/>
                <a:cs typeface="+mn-cs"/>
              </a:rPr>
              <a:t> </a:t>
            </a:r>
            <a:r>
              <a:rPr lang="en-US" altLang="ko-KR" sz="1200" b="0" i="0" kern="1200" dirty="0" smtClean="0">
                <a:solidFill>
                  <a:schemeClr val="tx1"/>
                </a:solidFill>
                <a:effectLst/>
                <a:latin typeface="+mn-lt"/>
                <a:ea typeface="+mn-ea"/>
                <a:cs typeface="+mn-cs"/>
              </a:rPr>
              <a:t>of the existing currency. First of all, there is a production cost because we have to make coins and bills that we use. Also, we need a place to store money. There is always a</a:t>
            </a:r>
            <a:r>
              <a:rPr lang="en-US" altLang="ko-KR" sz="1200" b="0" i="0" kern="1200" baseline="0" dirty="0" smtClean="0">
                <a:solidFill>
                  <a:schemeClr val="tx1"/>
                </a:solidFill>
                <a:effectLst/>
                <a:latin typeface="+mn-lt"/>
                <a:ea typeface="+mn-ea"/>
                <a:cs typeface="+mn-cs"/>
              </a:rPr>
              <a:t> fear that someone may steal them. </a:t>
            </a:r>
            <a:r>
              <a:rPr lang="en-US" altLang="ko-KR" sz="1200" b="0" i="0" kern="1200" dirty="0" smtClean="0">
                <a:solidFill>
                  <a:schemeClr val="tx1"/>
                </a:solidFill>
                <a:effectLst/>
                <a:latin typeface="+mn-lt"/>
                <a:ea typeface="+mn-ea"/>
                <a:cs typeface="+mn-cs"/>
              </a:rPr>
              <a:t>The traditional currency has been controlled by the state, and policies such as exchange rate manipulation, quantitative easing and rate adjustments in the interests of the state damage many people or neighboring countries. In other words, traditional currencies are always at risk of being manipulated in accordance with government interests and can not escape. And since the currency differs from the issuing subject in each country, different currencies are used. </a:t>
            </a:r>
          </a:p>
          <a:p>
            <a:endParaRPr lang="en-US" altLang="ko-KR" sz="1200" b="0" i="0" u="none"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630DE30E-BEA1-4274-ACA5-755779479033}" type="slidenum">
              <a:rPr lang="ko-KR" altLang="en-US" smtClean="0"/>
              <a:pPr/>
              <a:t>12</a:t>
            </a:fld>
            <a:endParaRPr lang="ko-KR" altLang="en-US"/>
          </a:p>
        </p:txBody>
      </p:sp>
    </p:spTree>
    <p:extLst>
      <p:ext uri="{BB962C8B-B14F-4D97-AF65-F5344CB8AC3E}">
        <p14:creationId xmlns:p14="http://schemas.microsoft.com/office/powerpoint/2010/main" val="2084383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a:p>
        </p:txBody>
      </p:sp>
      <p:sp>
        <p:nvSpPr>
          <p:cNvPr id="4" name="슬라이드 번호 개체 틀 3"/>
          <p:cNvSpPr>
            <a:spLocks noGrp="1"/>
          </p:cNvSpPr>
          <p:nvPr>
            <p:ph type="sldNum" sz="quarter" idx="10"/>
          </p:nvPr>
        </p:nvSpPr>
        <p:spPr/>
        <p:txBody>
          <a:bodyPr/>
          <a:lstStyle/>
          <a:p>
            <a:fld id="{796B1379-6774-4559-AA5D-26617BB3729E}" type="slidenum">
              <a:rPr lang="ko-KR" altLang="en-US" smtClean="0"/>
              <a:pPr/>
              <a:t>15</a:t>
            </a:fld>
            <a:endParaRPr lang="en-US" altLang="ko-KR"/>
          </a:p>
        </p:txBody>
      </p:sp>
    </p:spTree>
    <p:extLst>
      <p:ext uri="{BB962C8B-B14F-4D97-AF65-F5344CB8AC3E}">
        <p14:creationId xmlns:p14="http://schemas.microsoft.com/office/powerpoint/2010/main" val="4111245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ko-KR" dirty="0" smtClean="0"/>
              <a:t>기존 통화의 문제점에 대해 알려 드리겠습니다. 우선 우리가 사용하는 동전과 지폐를 만들어야</a:t>
            </a:r>
            <a:r>
              <a:rPr lang="en-US" altLang="ko-KR" dirty="0" smtClean="0"/>
              <a:t> </a:t>
            </a:r>
            <a:r>
              <a:rPr lang="ko-KR" altLang="ko-KR" smtClean="0"/>
              <a:t>하기 </a:t>
            </a:r>
            <a:r>
              <a:rPr lang="ko-KR" altLang="ko-KR" dirty="0" smtClean="0"/>
              <a:t>때문에 생산 </a:t>
            </a:r>
            <a:r>
              <a:rPr lang="ko-KR" altLang="ko-KR" smtClean="0"/>
              <a:t>비용이 </a:t>
            </a:r>
            <a:r>
              <a:rPr lang="ko-KR" altLang="en-US" smtClean="0"/>
              <a:t>많이 듭</a:t>
            </a:r>
            <a:r>
              <a:rPr lang="ko-KR" altLang="ko-KR" smtClean="0"/>
              <a:t>니다</a:t>
            </a:r>
            <a:r>
              <a:rPr lang="ko-KR" altLang="ko-KR" dirty="0" smtClean="0"/>
              <a:t>. 또한 돈을 저장할 곳이 필요합니다. 누군가가 그</a:t>
            </a:r>
            <a:r>
              <a:rPr lang="en-US" altLang="ko-KR" dirty="0" smtClean="0"/>
              <a:t> </a:t>
            </a:r>
            <a:r>
              <a:rPr lang="ko-KR" altLang="en-US" smtClean="0"/>
              <a:t>돈</a:t>
            </a:r>
            <a:r>
              <a:rPr lang="ko-KR" altLang="ko-KR" smtClean="0"/>
              <a:t>을 </a:t>
            </a:r>
            <a:r>
              <a:rPr lang="ko-KR" altLang="ko-KR" dirty="0" smtClean="0"/>
              <a:t>훔칠지도 모른다는 두려움이 항상 있습니다. 전통적인 통화는 국가에 의해 통제되었으며, 환율 조작, 양적 완화 및 국가 이익을</a:t>
            </a:r>
            <a:r>
              <a:rPr lang="en-US" altLang="ko-KR" dirty="0" smtClean="0"/>
              <a:t> </a:t>
            </a:r>
            <a:r>
              <a:rPr lang="ko-KR" altLang="ko-KR" smtClean="0"/>
              <a:t>위한 이자율 조정과 같은 정책</a:t>
            </a:r>
            <a:r>
              <a:rPr lang="ko-KR" altLang="en-US" smtClean="0"/>
              <a:t>들이</a:t>
            </a:r>
            <a:r>
              <a:rPr lang="ko-KR" altLang="ko-KR" smtClean="0"/>
              <a:t> 많은 사람</a:t>
            </a:r>
            <a:r>
              <a:rPr lang="ko-KR" altLang="en-US" smtClean="0"/>
              <a:t>들과 </a:t>
            </a:r>
            <a:r>
              <a:rPr lang="ko-KR" altLang="ko-KR" smtClean="0"/>
              <a:t>주변 국가를 손상시킵니다. </a:t>
            </a:r>
            <a:r>
              <a:rPr lang="ko-KR" altLang="ko-KR" dirty="0" smtClean="0"/>
              <a:t>즉, 전통적인 통화는</a:t>
            </a:r>
            <a:r>
              <a:rPr lang="en-US" altLang="ko-KR" dirty="0" smtClean="0"/>
              <a:t> </a:t>
            </a:r>
            <a:r>
              <a:rPr lang="ko-KR" altLang="en-US" smtClean="0"/>
              <a:t>항상</a:t>
            </a:r>
            <a:r>
              <a:rPr lang="ko-KR" altLang="ko-KR" smtClean="0"/>
              <a:t> 정부의 이익에 따라 조작 될 위험에 처해 있으며 </a:t>
            </a:r>
            <a:r>
              <a:rPr lang="ko-KR" altLang="en-US" smtClean="0"/>
              <a:t>피할</a:t>
            </a:r>
            <a:r>
              <a:rPr lang="ko-KR" altLang="ko-KR" smtClean="0"/>
              <a:t> 수 없습니다. </a:t>
            </a:r>
            <a:r>
              <a:rPr lang="ko-KR" altLang="ko-KR" dirty="0" smtClean="0"/>
              <a:t>그리고 통화가 각국의 발행 대상과 다르므로 </a:t>
            </a:r>
            <a:r>
              <a:rPr lang="ko-KR" altLang="en-US" dirty="0" smtClean="0"/>
              <a:t>서로 </a:t>
            </a:r>
            <a:r>
              <a:rPr lang="ko-KR" altLang="ko-KR" dirty="0" smtClean="0"/>
              <a:t>다른 통화가 사용됩니다.</a:t>
            </a:r>
            <a:endParaRPr lang="en-US" altLang="ko-KR" u="none" dirty="0" smtClean="0">
              <a:effectLst/>
            </a:endParaRPr>
          </a:p>
          <a:p>
            <a:endParaRPr lang="en-US" altLang="ko-KR" sz="1200" b="0" i="0" kern="1200" dirty="0" smtClean="0">
              <a:solidFill>
                <a:schemeClr val="tx1"/>
              </a:solidFill>
              <a:effectLst/>
              <a:latin typeface="+mn-lt"/>
              <a:ea typeface="+mn-ea"/>
              <a:cs typeface="+mn-cs"/>
            </a:endParaRPr>
          </a:p>
          <a:p>
            <a:r>
              <a:rPr lang="en-US" altLang="ko-KR" sz="1200" b="0" i="0" kern="1200" dirty="0" smtClean="0">
                <a:solidFill>
                  <a:schemeClr val="tx1"/>
                </a:solidFill>
                <a:effectLst/>
                <a:latin typeface="+mn-lt"/>
                <a:ea typeface="+mn-ea"/>
                <a:cs typeface="+mn-cs"/>
              </a:rPr>
              <a:t>Let me tell you about the problems</a:t>
            </a:r>
            <a:r>
              <a:rPr lang="en-US" altLang="ko-KR" sz="1200" b="0" i="0" kern="1200" baseline="0" dirty="0" smtClean="0">
                <a:solidFill>
                  <a:schemeClr val="tx1"/>
                </a:solidFill>
                <a:effectLst/>
                <a:latin typeface="+mn-lt"/>
                <a:ea typeface="+mn-ea"/>
                <a:cs typeface="+mn-cs"/>
              </a:rPr>
              <a:t> </a:t>
            </a:r>
            <a:r>
              <a:rPr lang="en-US" altLang="ko-KR" sz="1200" b="0" i="0" kern="1200" dirty="0" smtClean="0">
                <a:solidFill>
                  <a:schemeClr val="tx1"/>
                </a:solidFill>
                <a:effectLst/>
                <a:latin typeface="+mn-lt"/>
                <a:ea typeface="+mn-ea"/>
                <a:cs typeface="+mn-cs"/>
              </a:rPr>
              <a:t>of the existing currency. First of all, there is a production cost because we have to make coins and bills that we use. Also, we need a place to store money. There is always a</a:t>
            </a:r>
            <a:r>
              <a:rPr lang="en-US" altLang="ko-KR" sz="1200" b="0" i="0" kern="1200" baseline="0" dirty="0" smtClean="0">
                <a:solidFill>
                  <a:schemeClr val="tx1"/>
                </a:solidFill>
                <a:effectLst/>
                <a:latin typeface="+mn-lt"/>
                <a:ea typeface="+mn-ea"/>
                <a:cs typeface="+mn-cs"/>
              </a:rPr>
              <a:t> fear that someone may steal them. </a:t>
            </a:r>
            <a:r>
              <a:rPr lang="en-US" altLang="ko-KR" sz="1200" b="0" i="0" kern="1200" dirty="0" smtClean="0">
                <a:solidFill>
                  <a:schemeClr val="tx1"/>
                </a:solidFill>
                <a:effectLst/>
                <a:latin typeface="+mn-lt"/>
                <a:ea typeface="+mn-ea"/>
                <a:cs typeface="+mn-cs"/>
              </a:rPr>
              <a:t>The traditional currency has been controlled by the state, and policies such as exchange rate manipulation, quantitative easing and rate adjustments in the interests of the state damage many people or neighboring countries. In other words, traditional currencies are always at risk of being manipulated in accordance with government interests and can not escape. And since the currency differs from the issuing subject in each country, different currencies are used. </a:t>
            </a:r>
          </a:p>
          <a:p>
            <a:endParaRPr lang="en-US" altLang="ko-KR" sz="1200" b="0" i="0" u="none"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630DE30E-BEA1-4274-ACA5-755779479033}" type="slidenum">
              <a:rPr lang="ko-KR" altLang="en-US" smtClean="0"/>
              <a:pPr/>
              <a:t>16</a:t>
            </a:fld>
            <a:endParaRPr lang="ko-KR" altLang="en-US"/>
          </a:p>
        </p:txBody>
      </p:sp>
    </p:spTree>
    <p:extLst>
      <p:ext uri="{BB962C8B-B14F-4D97-AF65-F5344CB8AC3E}">
        <p14:creationId xmlns:p14="http://schemas.microsoft.com/office/powerpoint/2010/main" val="3414973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ko-KR" dirty="0" smtClean="0"/>
              <a:t>기존 통화의 문제점에 대해 알려 드리겠습니다. 우선 우리가 사용하는 동전과 지폐를 만들어야</a:t>
            </a:r>
            <a:r>
              <a:rPr lang="en-US" altLang="ko-KR" dirty="0" smtClean="0"/>
              <a:t> </a:t>
            </a:r>
            <a:r>
              <a:rPr lang="ko-KR" altLang="ko-KR" smtClean="0"/>
              <a:t>하기 </a:t>
            </a:r>
            <a:r>
              <a:rPr lang="ko-KR" altLang="ko-KR" dirty="0" smtClean="0"/>
              <a:t>때문에 생산 </a:t>
            </a:r>
            <a:r>
              <a:rPr lang="ko-KR" altLang="ko-KR" smtClean="0"/>
              <a:t>비용이 </a:t>
            </a:r>
            <a:r>
              <a:rPr lang="ko-KR" altLang="en-US" smtClean="0"/>
              <a:t>많이 듭</a:t>
            </a:r>
            <a:r>
              <a:rPr lang="ko-KR" altLang="ko-KR" smtClean="0"/>
              <a:t>니다</a:t>
            </a:r>
            <a:r>
              <a:rPr lang="ko-KR" altLang="ko-KR" dirty="0" smtClean="0"/>
              <a:t>. 또한 돈을 저장할 곳이 필요합니다. 누군가가 그</a:t>
            </a:r>
            <a:r>
              <a:rPr lang="en-US" altLang="ko-KR" dirty="0" smtClean="0"/>
              <a:t> </a:t>
            </a:r>
            <a:r>
              <a:rPr lang="ko-KR" altLang="en-US" smtClean="0"/>
              <a:t>돈</a:t>
            </a:r>
            <a:r>
              <a:rPr lang="ko-KR" altLang="ko-KR" smtClean="0"/>
              <a:t>을 </a:t>
            </a:r>
            <a:r>
              <a:rPr lang="ko-KR" altLang="ko-KR" dirty="0" smtClean="0"/>
              <a:t>훔칠지도 모른다는 두려움이 항상 있습니다. 전통적인 통화는 국가에 의해 통제되었으며, 환율 조작, 양적 완화 및 국가 이익을</a:t>
            </a:r>
            <a:r>
              <a:rPr lang="en-US" altLang="ko-KR" dirty="0" smtClean="0"/>
              <a:t> </a:t>
            </a:r>
            <a:r>
              <a:rPr lang="ko-KR" altLang="ko-KR" smtClean="0"/>
              <a:t>위한 이자율 조정과 같은 정책</a:t>
            </a:r>
            <a:r>
              <a:rPr lang="ko-KR" altLang="en-US" smtClean="0"/>
              <a:t>들이</a:t>
            </a:r>
            <a:r>
              <a:rPr lang="ko-KR" altLang="ko-KR" smtClean="0"/>
              <a:t> 많은 사람</a:t>
            </a:r>
            <a:r>
              <a:rPr lang="ko-KR" altLang="en-US" smtClean="0"/>
              <a:t>들과 </a:t>
            </a:r>
            <a:r>
              <a:rPr lang="ko-KR" altLang="ko-KR" smtClean="0"/>
              <a:t>주변 국가를 손상시킵니다. </a:t>
            </a:r>
            <a:r>
              <a:rPr lang="ko-KR" altLang="ko-KR" dirty="0" smtClean="0"/>
              <a:t>즉, 전통적인 통화는</a:t>
            </a:r>
            <a:r>
              <a:rPr lang="en-US" altLang="ko-KR" dirty="0" smtClean="0"/>
              <a:t> </a:t>
            </a:r>
            <a:r>
              <a:rPr lang="ko-KR" altLang="en-US" smtClean="0"/>
              <a:t>항상</a:t>
            </a:r>
            <a:r>
              <a:rPr lang="ko-KR" altLang="ko-KR" smtClean="0"/>
              <a:t> 정부의 이익에 따라 조작 될 위험에 처해 있으며 </a:t>
            </a:r>
            <a:r>
              <a:rPr lang="ko-KR" altLang="en-US" smtClean="0"/>
              <a:t>피할</a:t>
            </a:r>
            <a:r>
              <a:rPr lang="ko-KR" altLang="ko-KR" smtClean="0"/>
              <a:t> 수 없습니다. </a:t>
            </a:r>
            <a:r>
              <a:rPr lang="ko-KR" altLang="ko-KR" dirty="0" smtClean="0"/>
              <a:t>그리고 통화가 각국의 발행 대상과 다르므로 </a:t>
            </a:r>
            <a:r>
              <a:rPr lang="ko-KR" altLang="en-US" dirty="0" smtClean="0"/>
              <a:t>서로 </a:t>
            </a:r>
            <a:r>
              <a:rPr lang="ko-KR" altLang="ko-KR" dirty="0" smtClean="0"/>
              <a:t>다른 통화가 사용됩니다.</a:t>
            </a:r>
            <a:endParaRPr lang="en-US" altLang="ko-KR" u="none" dirty="0" smtClean="0">
              <a:effectLst/>
            </a:endParaRPr>
          </a:p>
          <a:p>
            <a:endParaRPr lang="en-US" altLang="ko-KR" sz="1200" b="0" i="0" kern="1200" dirty="0" smtClean="0">
              <a:solidFill>
                <a:schemeClr val="tx1"/>
              </a:solidFill>
              <a:effectLst/>
              <a:latin typeface="+mn-lt"/>
              <a:ea typeface="+mn-ea"/>
              <a:cs typeface="+mn-cs"/>
            </a:endParaRPr>
          </a:p>
          <a:p>
            <a:r>
              <a:rPr lang="en-US" altLang="ko-KR" sz="1200" b="0" i="0" kern="1200" dirty="0" smtClean="0">
                <a:solidFill>
                  <a:schemeClr val="tx1"/>
                </a:solidFill>
                <a:effectLst/>
                <a:latin typeface="+mn-lt"/>
                <a:ea typeface="+mn-ea"/>
                <a:cs typeface="+mn-cs"/>
              </a:rPr>
              <a:t>Let me tell you about the problems</a:t>
            </a:r>
            <a:r>
              <a:rPr lang="en-US" altLang="ko-KR" sz="1200" b="0" i="0" kern="1200" baseline="0" dirty="0" smtClean="0">
                <a:solidFill>
                  <a:schemeClr val="tx1"/>
                </a:solidFill>
                <a:effectLst/>
                <a:latin typeface="+mn-lt"/>
                <a:ea typeface="+mn-ea"/>
                <a:cs typeface="+mn-cs"/>
              </a:rPr>
              <a:t> </a:t>
            </a:r>
            <a:r>
              <a:rPr lang="en-US" altLang="ko-KR" sz="1200" b="0" i="0" kern="1200" dirty="0" smtClean="0">
                <a:solidFill>
                  <a:schemeClr val="tx1"/>
                </a:solidFill>
                <a:effectLst/>
                <a:latin typeface="+mn-lt"/>
                <a:ea typeface="+mn-ea"/>
                <a:cs typeface="+mn-cs"/>
              </a:rPr>
              <a:t>of the existing currency. First of all, there is a production cost because we have to make coins and bills that we use. Also, we need a place to store money. There is always a</a:t>
            </a:r>
            <a:r>
              <a:rPr lang="en-US" altLang="ko-KR" sz="1200" b="0" i="0" kern="1200" baseline="0" dirty="0" smtClean="0">
                <a:solidFill>
                  <a:schemeClr val="tx1"/>
                </a:solidFill>
                <a:effectLst/>
                <a:latin typeface="+mn-lt"/>
                <a:ea typeface="+mn-ea"/>
                <a:cs typeface="+mn-cs"/>
              </a:rPr>
              <a:t> fear that someone may steal them. </a:t>
            </a:r>
            <a:r>
              <a:rPr lang="en-US" altLang="ko-KR" sz="1200" b="0" i="0" kern="1200" dirty="0" smtClean="0">
                <a:solidFill>
                  <a:schemeClr val="tx1"/>
                </a:solidFill>
                <a:effectLst/>
                <a:latin typeface="+mn-lt"/>
                <a:ea typeface="+mn-ea"/>
                <a:cs typeface="+mn-cs"/>
              </a:rPr>
              <a:t>The traditional currency has been controlled by the state, and policies such as exchange rate manipulation, quantitative easing and rate adjustments in the interests of the state damage many people or neighboring countries. In other words, traditional currencies are always at risk of being manipulated in accordance with government interests and can not escape. And since the currency differs from the issuing subject in each country, different currencies are used. </a:t>
            </a:r>
          </a:p>
          <a:p>
            <a:endParaRPr lang="en-US" altLang="ko-KR" sz="1200" b="0" i="0" u="none"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630DE30E-BEA1-4274-ACA5-755779479033}" type="slidenum">
              <a:rPr lang="ko-KR" altLang="en-US" smtClean="0"/>
              <a:pPr/>
              <a:t>17</a:t>
            </a:fld>
            <a:endParaRPr lang="ko-KR" altLang="en-US"/>
          </a:p>
        </p:txBody>
      </p:sp>
    </p:spTree>
    <p:extLst>
      <p:ext uri="{BB962C8B-B14F-4D97-AF65-F5344CB8AC3E}">
        <p14:creationId xmlns:p14="http://schemas.microsoft.com/office/powerpoint/2010/main" val="228822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fontScale="55000" lnSpcReduction="20000"/>
          </a:bodyPr>
          <a:lstStyle/>
          <a:p>
            <a:r>
              <a:rPr lang="ko-KR" altLang="ko-KR" sz="1600" dirty="0" smtClean="0"/>
              <a:t>블록체인을 활용하여 의료 데이터를 공유</a:t>
            </a:r>
            <a:r>
              <a:rPr lang="ko-KR" altLang="en-US" sz="1600" dirty="0" smtClean="0"/>
              <a:t>하는 것도 좋은 응용의 예제입니다</a:t>
            </a:r>
            <a:r>
              <a:rPr lang="ko-KR" altLang="ko-KR" sz="1600" dirty="0" smtClean="0"/>
              <a:t>. 전통적인 의료시스템에서 환자 데이터는 다양한 의료 기관, 실험실, 보험사 등에 분산되어 있습니다. 그리고 그들은 증거 자료를 통해 제한된 기준으로 정보를 공유하고 있습니다. 결과적으로, 의료기관은 환자의 과거 데이터를</a:t>
            </a:r>
            <a:r>
              <a:rPr lang="en-US" altLang="ko-KR" sz="1600" dirty="0" smtClean="0"/>
              <a:t> </a:t>
            </a:r>
            <a:r>
              <a:rPr lang="ko-KR" altLang="en-US" sz="1600" dirty="0" smtClean="0"/>
              <a:t>입수하여</a:t>
            </a:r>
            <a:r>
              <a:rPr lang="en-US" altLang="ko-KR" sz="1600" dirty="0" smtClean="0"/>
              <a:t>, </a:t>
            </a:r>
            <a:r>
              <a:rPr lang="ko-KR" altLang="ko-KR" sz="1600" dirty="0" smtClean="0"/>
              <a:t>보다 정확하게 진단하고, 환자에게 추가 검사 및 촬영을 실시하기가 어렵습니다. 실험실은 데이터 부족으로 연구를</a:t>
            </a:r>
            <a:r>
              <a:rPr lang="en-US" altLang="ko-KR" sz="1600" dirty="0" smtClean="0"/>
              <a:t> </a:t>
            </a:r>
            <a:r>
              <a:rPr lang="ko-KR" altLang="ko-KR" sz="1600" dirty="0" smtClean="0"/>
              <a:t>하는 데 어려움을 겪고 있습니다</a:t>
            </a:r>
            <a:r>
              <a:rPr lang="ko-KR" altLang="ko-KR" sz="1600" smtClean="0"/>
              <a:t>. </a:t>
            </a:r>
            <a:r>
              <a:rPr lang="ko-KR" altLang="ko-KR" sz="1600" dirty="0" smtClean="0"/>
              <a:t>보험 회사는 의료 서비스 제공자와 문서를 교환해야하는 처리 과정 때문에 보험료를 지불하는 데 오랜 시간이 걸립니다. </a:t>
            </a:r>
            <a:endParaRPr lang="en-US" altLang="ko-KR" sz="1600" dirty="0" smtClean="0"/>
          </a:p>
          <a:p>
            <a:endParaRPr lang="en-US" altLang="ko-KR" sz="1600" dirty="0" smtClean="0"/>
          </a:p>
          <a:p>
            <a:r>
              <a:rPr lang="ko-KR" altLang="ko-KR" sz="1600" dirty="0" smtClean="0"/>
              <a:t>이러한 문제</a:t>
            </a:r>
            <a:r>
              <a:rPr lang="ko-KR" altLang="en-US" sz="1600" dirty="0" smtClean="0"/>
              <a:t>를</a:t>
            </a:r>
            <a:r>
              <a:rPr lang="ko-KR" altLang="ko-KR" sz="1600" dirty="0" smtClean="0"/>
              <a:t> 블록</a:t>
            </a:r>
            <a:r>
              <a:rPr lang="ko-KR" altLang="en-US" sz="1600" dirty="0" smtClean="0"/>
              <a:t>체인 </a:t>
            </a:r>
            <a:r>
              <a:rPr lang="ko-KR" altLang="ko-KR" sz="1600" dirty="0" smtClean="0"/>
              <a:t>기술을 사용하여 해결할 수 있습니다. 블록체인 방식의 의료 시스템에서 의료 데이터 공유 기능을 사용하면 다양한 의료 기관에서 다른 기관의 환자 기록을</a:t>
            </a:r>
            <a:r>
              <a:rPr lang="en-US" altLang="ko-KR" sz="1600" dirty="0" smtClean="0"/>
              <a:t> </a:t>
            </a:r>
            <a:r>
              <a:rPr lang="ko-KR" altLang="ko-KR" sz="1600" dirty="0" smtClean="0"/>
              <a:t>보고 불필요한 검사 또는 사진을 삭제하고 정확한 평가를 수행 할 수 있습니다. 실험실은 많은 환자들의 의료 데이터를 사용하여보다 적극적인 연구를 수행 할 수 있습니다. 보험사는 즉시 의료 정보를 확인하여 처리 시간을 단축 할 수 있습니다. 또한, 환자는 자신의 데이터를 제공하여 필요할 때 의료 기록을 확인할 수 있으며, 돈이</a:t>
            </a:r>
            <a:r>
              <a:rPr lang="en-US" altLang="ko-KR" sz="1600" dirty="0" smtClean="0"/>
              <a:t> </a:t>
            </a:r>
            <a:r>
              <a:rPr lang="ko-KR" altLang="en-US" sz="1600" dirty="0" smtClean="0"/>
              <a:t>도입되</a:t>
            </a:r>
            <a:r>
              <a:rPr lang="ko-KR" altLang="ko-KR" sz="1600" dirty="0" smtClean="0"/>
              <a:t>면 혜택을 볼 수 </a:t>
            </a:r>
            <a:r>
              <a:rPr lang="ko-KR" altLang="ko-KR" sz="1600" smtClean="0"/>
              <a:t>있습니다.</a:t>
            </a:r>
            <a:endParaRPr lang="en-US" altLang="ko-KR" sz="1600" dirty="0" smtClean="0"/>
          </a:p>
          <a:p>
            <a:endParaRPr lang="en-US" altLang="ko-KR" sz="1600" b="0" i="0" kern="1200" baseline="0" dirty="0" smtClean="0">
              <a:solidFill>
                <a:schemeClr val="tx1"/>
              </a:solidFill>
              <a:effectLst/>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600" b="0" i="0" kern="1200" dirty="0" err="1" smtClean="0">
                <a:solidFill>
                  <a:schemeClr val="tx1"/>
                </a:solidFill>
                <a:effectLst/>
                <a:latin typeface="+mn-lt"/>
                <a:ea typeface="+mn-ea"/>
                <a:cs typeface="+mn-cs"/>
              </a:rPr>
              <a:t>Blockchains</a:t>
            </a:r>
            <a:r>
              <a:rPr lang="en-US" altLang="ko-KR" sz="1600" b="0" i="0" kern="1200" dirty="0" smtClean="0">
                <a:solidFill>
                  <a:schemeClr val="tx1"/>
                </a:solidFill>
                <a:effectLst/>
                <a:latin typeface="+mn-lt"/>
                <a:ea typeface="+mn-ea"/>
                <a:cs typeface="+mn-cs"/>
              </a:rPr>
              <a:t> can be leveraged to share medical data. In traditional healthcare systems, patient data is spread across a variety of health care institutions, labs, insurers, and so on. And they're sharing information on a limited basis through documentary evidence. As a result, it is difficult for the medical institution to obtain patient's historical data, to diagnose more accurately, and to impose additional examinations on the patient. The labs are having hard time doing research due to the lack of data. Insurance companies take a long time to pay insurance claims because of the processing process they have to exchange documents with the health care providers.</a:t>
            </a:r>
            <a:r>
              <a:rPr lang="en-US" altLang="ko-KR" sz="2000" dirty="0" smtClean="0"/>
              <a:t/>
            </a:r>
            <a:br>
              <a:rPr lang="en-US" altLang="ko-KR" sz="2000" dirty="0" smtClean="0"/>
            </a:br>
            <a:r>
              <a:rPr lang="en-US" altLang="ko-KR" sz="2000" dirty="0" smtClean="0"/>
              <a:t/>
            </a:r>
            <a:br>
              <a:rPr lang="en-US" altLang="ko-KR" sz="2000" dirty="0" smtClean="0"/>
            </a:br>
            <a:r>
              <a:rPr lang="en-US" altLang="ko-KR" sz="1600" b="0" i="0" kern="1200" dirty="0" smtClean="0">
                <a:solidFill>
                  <a:schemeClr val="tx1"/>
                </a:solidFill>
                <a:effectLst/>
                <a:latin typeface="+mn-lt"/>
                <a:ea typeface="+mn-ea"/>
                <a:cs typeface="+mn-cs"/>
              </a:rPr>
              <a:t>These problems can be solved by using </a:t>
            </a:r>
            <a:r>
              <a:rPr lang="en-US" altLang="ko-KR" sz="1600" b="0" i="0" kern="1200" dirty="0" err="1" smtClean="0">
                <a:solidFill>
                  <a:schemeClr val="tx1"/>
                </a:solidFill>
                <a:effectLst/>
                <a:latin typeface="+mn-lt"/>
                <a:ea typeface="+mn-ea"/>
                <a:cs typeface="+mn-cs"/>
              </a:rPr>
              <a:t>blockchain</a:t>
            </a:r>
            <a:r>
              <a:rPr lang="en-US" altLang="ko-KR" sz="1600" b="0" i="0" kern="1200" dirty="0" smtClean="0">
                <a:solidFill>
                  <a:schemeClr val="tx1"/>
                </a:solidFill>
                <a:effectLst/>
                <a:latin typeface="+mn-lt"/>
                <a:ea typeface="+mn-ea"/>
                <a:cs typeface="+mn-cs"/>
              </a:rPr>
              <a:t> technology to share medical data information. In a </a:t>
            </a:r>
            <a:r>
              <a:rPr lang="en-US" altLang="ko-KR" sz="1600" b="0" i="0" kern="1200" dirty="0" err="1" smtClean="0">
                <a:solidFill>
                  <a:schemeClr val="tx1"/>
                </a:solidFill>
                <a:effectLst/>
                <a:latin typeface="+mn-lt"/>
                <a:ea typeface="+mn-ea"/>
                <a:cs typeface="+mn-cs"/>
              </a:rPr>
              <a:t>blockchain</a:t>
            </a:r>
            <a:r>
              <a:rPr lang="en-US" altLang="ko-KR" sz="1600" b="0" i="0" kern="1200" baseline="0" dirty="0" smtClean="0">
                <a:solidFill>
                  <a:schemeClr val="tx1"/>
                </a:solidFill>
                <a:effectLst/>
                <a:latin typeface="+mn-lt"/>
                <a:ea typeface="+mn-ea"/>
                <a:cs typeface="+mn-cs"/>
              </a:rPr>
              <a:t>-based</a:t>
            </a:r>
            <a:r>
              <a:rPr lang="en-US" altLang="ko-KR" sz="1600" b="0" i="0" kern="1200" dirty="0" smtClean="0">
                <a:solidFill>
                  <a:schemeClr val="tx1"/>
                </a:solidFill>
                <a:effectLst/>
                <a:latin typeface="+mn-lt"/>
                <a:ea typeface="+mn-ea"/>
                <a:cs typeface="+mn-cs"/>
              </a:rPr>
              <a:t> medical system, medical data sharing allows various health care agencies to view patient records from other institutions to eliminate unnecessary examinations or photographs, and to make accurate assessments. The laboratory can use medical data from many patients to conduct more active research. Insurers can check medical information immediately to reduce processing time. In addition, the patients provide their own data so they can check their medical records when they need it, and if money is introduced into it, they can benefit from it.</a:t>
            </a:r>
          </a:p>
          <a:p>
            <a:endParaRPr lang="en-US" altLang="ko-KR" sz="1600" b="0" i="0" kern="1200" baseline="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630DE30E-BEA1-4274-ACA5-755779479033}" type="slidenum">
              <a:rPr lang="ko-KR" altLang="en-US" smtClean="0"/>
              <a:pPr/>
              <a:t>19</a:t>
            </a:fld>
            <a:endParaRPr lang="ko-KR" altLang="en-US"/>
          </a:p>
        </p:txBody>
      </p:sp>
    </p:spTree>
    <p:extLst>
      <p:ext uri="{BB962C8B-B14F-4D97-AF65-F5344CB8AC3E}">
        <p14:creationId xmlns:p14="http://schemas.microsoft.com/office/powerpoint/2010/main" val="3038089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ko-KR" dirty="0" smtClean="0"/>
              <a:t>기존 통화의 문제점에 대해 알려 드리겠습니다. 우선 우리가 사용하는 동전과 지폐를 만들어야</a:t>
            </a:r>
            <a:r>
              <a:rPr lang="en-US" altLang="ko-KR" dirty="0" smtClean="0"/>
              <a:t> </a:t>
            </a:r>
            <a:r>
              <a:rPr lang="ko-KR" altLang="ko-KR" smtClean="0"/>
              <a:t>하기 </a:t>
            </a:r>
            <a:r>
              <a:rPr lang="ko-KR" altLang="ko-KR" dirty="0" smtClean="0"/>
              <a:t>때문에 생산 </a:t>
            </a:r>
            <a:r>
              <a:rPr lang="ko-KR" altLang="ko-KR" smtClean="0"/>
              <a:t>비용이 </a:t>
            </a:r>
            <a:r>
              <a:rPr lang="ko-KR" altLang="en-US" smtClean="0"/>
              <a:t>많이 듭</a:t>
            </a:r>
            <a:r>
              <a:rPr lang="ko-KR" altLang="ko-KR" smtClean="0"/>
              <a:t>니다</a:t>
            </a:r>
            <a:r>
              <a:rPr lang="ko-KR" altLang="ko-KR" dirty="0" smtClean="0"/>
              <a:t>. 또한 돈을 저장할 곳이 필요합니다. 누군가가 그</a:t>
            </a:r>
            <a:r>
              <a:rPr lang="en-US" altLang="ko-KR" dirty="0" smtClean="0"/>
              <a:t> </a:t>
            </a:r>
            <a:r>
              <a:rPr lang="ko-KR" altLang="en-US" smtClean="0"/>
              <a:t>돈</a:t>
            </a:r>
            <a:r>
              <a:rPr lang="ko-KR" altLang="ko-KR" smtClean="0"/>
              <a:t>을 </a:t>
            </a:r>
            <a:r>
              <a:rPr lang="ko-KR" altLang="ko-KR" dirty="0" smtClean="0"/>
              <a:t>훔칠지도 모른다는 두려움이 항상 있습니다. 전통적인 통화는 국가에 의해 통제되었으며, 환율 조작, 양적 완화 및 국가 이익을</a:t>
            </a:r>
            <a:r>
              <a:rPr lang="en-US" altLang="ko-KR" dirty="0" smtClean="0"/>
              <a:t> </a:t>
            </a:r>
            <a:r>
              <a:rPr lang="ko-KR" altLang="ko-KR" smtClean="0"/>
              <a:t>위한 이자율 조정과 같은 정책</a:t>
            </a:r>
            <a:r>
              <a:rPr lang="ko-KR" altLang="en-US" smtClean="0"/>
              <a:t>들이</a:t>
            </a:r>
            <a:r>
              <a:rPr lang="ko-KR" altLang="ko-KR" smtClean="0"/>
              <a:t> 많은 사람</a:t>
            </a:r>
            <a:r>
              <a:rPr lang="ko-KR" altLang="en-US" smtClean="0"/>
              <a:t>들과 </a:t>
            </a:r>
            <a:r>
              <a:rPr lang="ko-KR" altLang="ko-KR" smtClean="0"/>
              <a:t>주변 국가를 손상시킵니다. </a:t>
            </a:r>
            <a:r>
              <a:rPr lang="ko-KR" altLang="ko-KR" dirty="0" smtClean="0"/>
              <a:t>즉, 전통적인 통화는</a:t>
            </a:r>
            <a:r>
              <a:rPr lang="en-US" altLang="ko-KR" dirty="0" smtClean="0"/>
              <a:t> </a:t>
            </a:r>
            <a:r>
              <a:rPr lang="ko-KR" altLang="en-US" smtClean="0"/>
              <a:t>항상</a:t>
            </a:r>
            <a:r>
              <a:rPr lang="ko-KR" altLang="ko-KR" smtClean="0"/>
              <a:t> 정부의 이익에 따라 조작 될 위험에 처해 있으며 </a:t>
            </a:r>
            <a:r>
              <a:rPr lang="ko-KR" altLang="en-US" smtClean="0"/>
              <a:t>피할</a:t>
            </a:r>
            <a:r>
              <a:rPr lang="ko-KR" altLang="ko-KR" smtClean="0"/>
              <a:t> 수 없습니다. </a:t>
            </a:r>
            <a:r>
              <a:rPr lang="ko-KR" altLang="ko-KR" dirty="0" smtClean="0"/>
              <a:t>그리고 통화가 각국의 발행 대상과 다르므로 </a:t>
            </a:r>
            <a:r>
              <a:rPr lang="ko-KR" altLang="en-US" dirty="0" smtClean="0"/>
              <a:t>서로 </a:t>
            </a:r>
            <a:r>
              <a:rPr lang="ko-KR" altLang="ko-KR" dirty="0" smtClean="0"/>
              <a:t>다른 통화가 사용됩니다.</a:t>
            </a:r>
            <a:endParaRPr lang="en-US" altLang="ko-KR" u="none" dirty="0" smtClean="0">
              <a:effectLst/>
            </a:endParaRPr>
          </a:p>
          <a:p>
            <a:endParaRPr lang="en-US" altLang="ko-KR" sz="1200" b="0" i="0" kern="1200" dirty="0" smtClean="0">
              <a:solidFill>
                <a:schemeClr val="tx1"/>
              </a:solidFill>
              <a:effectLst/>
              <a:latin typeface="+mn-lt"/>
              <a:ea typeface="+mn-ea"/>
              <a:cs typeface="+mn-cs"/>
            </a:endParaRPr>
          </a:p>
          <a:p>
            <a:r>
              <a:rPr lang="en-US" altLang="ko-KR" sz="1200" b="0" i="0" kern="1200" dirty="0" smtClean="0">
                <a:solidFill>
                  <a:schemeClr val="tx1"/>
                </a:solidFill>
                <a:effectLst/>
                <a:latin typeface="+mn-lt"/>
                <a:ea typeface="+mn-ea"/>
                <a:cs typeface="+mn-cs"/>
              </a:rPr>
              <a:t>Let me tell you about the problems</a:t>
            </a:r>
            <a:r>
              <a:rPr lang="en-US" altLang="ko-KR" sz="1200" b="0" i="0" kern="1200" baseline="0" dirty="0" smtClean="0">
                <a:solidFill>
                  <a:schemeClr val="tx1"/>
                </a:solidFill>
                <a:effectLst/>
                <a:latin typeface="+mn-lt"/>
                <a:ea typeface="+mn-ea"/>
                <a:cs typeface="+mn-cs"/>
              </a:rPr>
              <a:t> </a:t>
            </a:r>
            <a:r>
              <a:rPr lang="en-US" altLang="ko-KR" sz="1200" b="0" i="0" kern="1200" dirty="0" smtClean="0">
                <a:solidFill>
                  <a:schemeClr val="tx1"/>
                </a:solidFill>
                <a:effectLst/>
                <a:latin typeface="+mn-lt"/>
                <a:ea typeface="+mn-ea"/>
                <a:cs typeface="+mn-cs"/>
              </a:rPr>
              <a:t>of the existing currency. First of all, there is a production cost because we have to make coins and bills that we use. Also, we need a place to store money. There is always a</a:t>
            </a:r>
            <a:r>
              <a:rPr lang="en-US" altLang="ko-KR" sz="1200" b="0" i="0" kern="1200" baseline="0" dirty="0" smtClean="0">
                <a:solidFill>
                  <a:schemeClr val="tx1"/>
                </a:solidFill>
                <a:effectLst/>
                <a:latin typeface="+mn-lt"/>
                <a:ea typeface="+mn-ea"/>
                <a:cs typeface="+mn-cs"/>
              </a:rPr>
              <a:t> fear that someone may steal them. </a:t>
            </a:r>
            <a:r>
              <a:rPr lang="en-US" altLang="ko-KR" sz="1200" b="0" i="0" kern="1200" dirty="0" smtClean="0">
                <a:solidFill>
                  <a:schemeClr val="tx1"/>
                </a:solidFill>
                <a:effectLst/>
                <a:latin typeface="+mn-lt"/>
                <a:ea typeface="+mn-ea"/>
                <a:cs typeface="+mn-cs"/>
              </a:rPr>
              <a:t>The traditional currency has been controlled by the state, and policies such as exchange rate manipulation, quantitative easing and rate adjustments in the interests of the state damage many people or neighboring countries. In other words, traditional currencies are always at risk of being manipulated in accordance with government interests and can not escape. And since the currency differs from the issuing subject in each country, different currencies are used. </a:t>
            </a:r>
          </a:p>
          <a:p>
            <a:endParaRPr lang="en-US" altLang="ko-KR" sz="1200" b="0" i="0" u="none"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630DE30E-BEA1-4274-ACA5-755779479033}" type="slidenum">
              <a:rPr lang="ko-KR" altLang="en-US" smtClean="0"/>
              <a:pPr/>
              <a:t>20</a:t>
            </a:fld>
            <a:endParaRPr lang="ko-KR" altLang="en-US"/>
          </a:p>
        </p:txBody>
      </p:sp>
    </p:spTree>
    <p:extLst>
      <p:ext uri="{BB962C8B-B14F-4D97-AF65-F5344CB8AC3E}">
        <p14:creationId xmlns:p14="http://schemas.microsoft.com/office/powerpoint/2010/main" val="2250588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fontScale="55000" lnSpcReduction="20000"/>
          </a:bodyPr>
          <a:lstStyle/>
          <a:p>
            <a:r>
              <a:rPr lang="ko-KR" altLang="ko-KR" sz="1600" dirty="0" smtClean="0"/>
              <a:t>블록체인을 활용하여 의료 데이터를 공유</a:t>
            </a:r>
            <a:r>
              <a:rPr lang="ko-KR" altLang="en-US" sz="1600" dirty="0" smtClean="0"/>
              <a:t>하는 것도 좋은 응용의 예제입니다</a:t>
            </a:r>
            <a:r>
              <a:rPr lang="ko-KR" altLang="ko-KR" sz="1600" dirty="0" smtClean="0"/>
              <a:t>. 전통적인 의료시스템에서 환자 데이터는 다양한 의료 기관, 실험실, 보험사 등에 분산되어 있습니다. 그리고 그들은 증거 자료를 통해 제한된 기준으로 정보를 공유하고 있습니다. 결과적으로, 의료기관은 환자의 과거 데이터를</a:t>
            </a:r>
            <a:r>
              <a:rPr lang="en-US" altLang="ko-KR" sz="1600" dirty="0" smtClean="0"/>
              <a:t> </a:t>
            </a:r>
            <a:r>
              <a:rPr lang="ko-KR" altLang="en-US" sz="1600" dirty="0" smtClean="0"/>
              <a:t>입수하여</a:t>
            </a:r>
            <a:r>
              <a:rPr lang="en-US" altLang="ko-KR" sz="1600" dirty="0" smtClean="0"/>
              <a:t>, </a:t>
            </a:r>
            <a:r>
              <a:rPr lang="ko-KR" altLang="ko-KR" sz="1600" dirty="0" smtClean="0"/>
              <a:t>보다 정확하게 진단하고, 환자에게 추가 검사 및 촬영을 실시하기가 어렵습니다. 실험실은 데이터 부족으로 연구를</a:t>
            </a:r>
            <a:r>
              <a:rPr lang="en-US" altLang="ko-KR" sz="1600" dirty="0" smtClean="0"/>
              <a:t> </a:t>
            </a:r>
            <a:r>
              <a:rPr lang="ko-KR" altLang="ko-KR" sz="1600" dirty="0" smtClean="0"/>
              <a:t>하는 데 어려움을 겪고 있습니다</a:t>
            </a:r>
            <a:r>
              <a:rPr lang="ko-KR" altLang="ko-KR" sz="1600" smtClean="0"/>
              <a:t>. </a:t>
            </a:r>
            <a:r>
              <a:rPr lang="ko-KR" altLang="ko-KR" sz="1600" dirty="0" smtClean="0"/>
              <a:t>보험 회사는 의료 서비스 제공자와 문서를 교환해야하는 처리 과정 때문에 보험료를 지불하는 데 오랜 시간이 걸립니다. </a:t>
            </a:r>
            <a:endParaRPr lang="en-US" altLang="ko-KR" sz="1600" dirty="0" smtClean="0"/>
          </a:p>
          <a:p>
            <a:endParaRPr lang="en-US" altLang="ko-KR" sz="1600" dirty="0" smtClean="0"/>
          </a:p>
          <a:p>
            <a:r>
              <a:rPr lang="ko-KR" altLang="ko-KR" sz="1600" dirty="0" smtClean="0"/>
              <a:t>이러한 문제</a:t>
            </a:r>
            <a:r>
              <a:rPr lang="ko-KR" altLang="en-US" sz="1600" dirty="0" smtClean="0"/>
              <a:t>를</a:t>
            </a:r>
            <a:r>
              <a:rPr lang="ko-KR" altLang="ko-KR" sz="1600" dirty="0" smtClean="0"/>
              <a:t> 블록</a:t>
            </a:r>
            <a:r>
              <a:rPr lang="ko-KR" altLang="en-US" sz="1600" dirty="0" smtClean="0"/>
              <a:t>체인 </a:t>
            </a:r>
            <a:r>
              <a:rPr lang="ko-KR" altLang="ko-KR" sz="1600" dirty="0" smtClean="0"/>
              <a:t>기술을 사용하여 해결할 수 있습니다. 블록체인 방식의 의료 시스템에서 의료 데이터 공유 기능을 사용하면 다양한 의료 기관에서 다른 기관의 환자 기록을</a:t>
            </a:r>
            <a:r>
              <a:rPr lang="en-US" altLang="ko-KR" sz="1600" dirty="0" smtClean="0"/>
              <a:t> </a:t>
            </a:r>
            <a:r>
              <a:rPr lang="ko-KR" altLang="ko-KR" sz="1600" dirty="0" smtClean="0"/>
              <a:t>보고 불필요한 검사 또는 사진을 삭제하고 정확한 평가를 수행 할 수 있습니다. 실험실은 많은 환자들의 의료 데이터를 사용하여보다 적극적인 연구를 수행 할 수 있습니다. 보험사는 즉시 의료 정보를 확인하여 처리 시간을 단축 할 수 있습니다. 또한, 환자는 자신의 데이터를 제공하여 필요할 때 의료 기록을 확인할 수 있으며, 돈이</a:t>
            </a:r>
            <a:r>
              <a:rPr lang="en-US" altLang="ko-KR" sz="1600" dirty="0" smtClean="0"/>
              <a:t> </a:t>
            </a:r>
            <a:r>
              <a:rPr lang="ko-KR" altLang="en-US" sz="1600" dirty="0" smtClean="0"/>
              <a:t>도입되</a:t>
            </a:r>
            <a:r>
              <a:rPr lang="ko-KR" altLang="ko-KR" sz="1600" dirty="0" smtClean="0"/>
              <a:t>면 혜택을 볼 수 </a:t>
            </a:r>
            <a:r>
              <a:rPr lang="ko-KR" altLang="ko-KR" sz="1600" smtClean="0"/>
              <a:t>있습니다.</a:t>
            </a:r>
            <a:endParaRPr lang="en-US" altLang="ko-KR" sz="1600" dirty="0" smtClean="0"/>
          </a:p>
          <a:p>
            <a:endParaRPr lang="en-US" altLang="ko-KR" sz="1600" b="0" i="0" kern="1200" baseline="0" dirty="0" smtClean="0">
              <a:solidFill>
                <a:schemeClr val="tx1"/>
              </a:solidFill>
              <a:effectLst/>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600" b="0" i="0" kern="1200" dirty="0" err="1" smtClean="0">
                <a:solidFill>
                  <a:schemeClr val="tx1"/>
                </a:solidFill>
                <a:effectLst/>
                <a:latin typeface="+mn-lt"/>
                <a:ea typeface="+mn-ea"/>
                <a:cs typeface="+mn-cs"/>
              </a:rPr>
              <a:t>Blockchains</a:t>
            </a:r>
            <a:r>
              <a:rPr lang="en-US" altLang="ko-KR" sz="1600" b="0" i="0" kern="1200" dirty="0" smtClean="0">
                <a:solidFill>
                  <a:schemeClr val="tx1"/>
                </a:solidFill>
                <a:effectLst/>
                <a:latin typeface="+mn-lt"/>
                <a:ea typeface="+mn-ea"/>
                <a:cs typeface="+mn-cs"/>
              </a:rPr>
              <a:t> can be leveraged to share medical data. In traditional healthcare systems, patient data is spread across a variety of health care institutions, labs, insurers, and so on. And they're sharing information on a limited basis through documentary evidence. As a result, it is difficult for the medical institution to obtain patient's historical data, to diagnose more accurately, and to impose additional examinations on the patient. The labs are having hard time doing research due to the lack of data. Insurance companies take a long time to pay insurance claims because of the processing process they have to exchange documents with the health care providers.</a:t>
            </a:r>
            <a:r>
              <a:rPr lang="en-US" altLang="ko-KR" sz="2000" dirty="0" smtClean="0"/>
              <a:t/>
            </a:r>
            <a:br>
              <a:rPr lang="en-US" altLang="ko-KR" sz="2000" dirty="0" smtClean="0"/>
            </a:br>
            <a:r>
              <a:rPr lang="en-US" altLang="ko-KR" sz="2000" dirty="0" smtClean="0"/>
              <a:t/>
            </a:r>
            <a:br>
              <a:rPr lang="en-US" altLang="ko-KR" sz="2000" dirty="0" smtClean="0"/>
            </a:br>
            <a:r>
              <a:rPr lang="en-US" altLang="ko-KR" sz="1600" b="0" i="0" kern="1200" dirty="0" smtClean="0">
                <a:solidFill>
                  <a:schemeClr val="tx1"/>
                </a:solidFill>
                <a:effectLst/>
                <a:latin typeface="+mn-lt"/>
                <a:ea typeface="+mn-ea"/>
                <a:cs typeface="+mn-cs"/>
              </a:rPr>
              <a:t>These problems can be solved by using </a:t>
            </a:r>
            <a:r>
              <a:rPr lang="en-US" altLang="ko-KR" sz="1600" b="0" i="0" kern="1200" dirty="0" err="1" smtClean="0">
                <a:solidFill>
                  <a:schemeClr val="tx1"/>
                </a:solidFill>
                <a:effectLst/>
                <a:latin typeface="+mn-lt"/>
                <a:ea typeface="+mn-ea"/>
                <a:cs typeface="+mn-cs"/>
              </a:rPr>
              <a:t>blockchain</a:t>
            </a:r>
            <a:r>
              <a:rPr lang="en-US" altLang="ko-KR" sz="1600" b="0" i="0" kern="1200" dirty="0" smtClean="0">
                <a:solidFill>
                  <a:schemeClr val="tx1"/>
                </a:solidFill>
                <a:effectLst/>
                <a:latin typeface="+mn-lt"/>
                <a:ea typeface="+mn-ea"/>
                <a:cs typeface="+mn-cs"/>
              </a:rPr>
              <a:t> technology to share medical data information. In a </a:t>
            </a:r>
            <a:r>
              <a:rPr lang="en-US" altLang="ko-KR" sz="1600" b="0" i="0" kern="1200" dirty="0" err="1" smtClean="0">
                <a:solidFill>
                  <a:schemeClr val="tx1"/>
                </a:solidFill>
                <a:effectLst/>
                <a:latin typeface="+mn-lt"/>
                <a:ea typeface="+mn-ea"/>
                <a:cs typeface="+mn-cs"/>
              </a:rPr>
              <a:t>blockchain</a:t>
            </a:r>
            <a:r>
              <a:rPr lang="en-US" altLang="ko-KR" sz="1600" b="0" i="0" kern="1200" baseline="0" dirty="0" smtClean="0">
                <a:solidFill>
                  <a:schemeClr val="tx1"/>
                </a:solidFill>
                <a:effectLst/>
                <a:latin typeface="+mn-lt"/>
                <a:ea typeface="+mn-ea"/>
                <a:cs typeface="+mn-cs"/>
              </a:rPr>
              <a:t>-based</a:t>
            </a:r>
            <a:r>
              <a:rPr lang="en-US" altLang="ko-KR" sz="1600" b="0" i="0" kern="1200" dirty="0" smtClean="0">
                <a:solidFill>
                  <a:schemeClr val="tx1"/>
                </a:solidFill>
                <a:effectLst/>
                <a:latin typeface="+mn-lt"/>
                <a:ea typeface="+mn-ea"/>
                <a:cs typeface="+mn-cs"/>
              </a:rPr>
              <a:t> medical system, medical data sharing allows various health care agencies to view patient records from other institutions to eliminate unnecessary examinations or photographs, and to make accurate assessments. The laboratory can use medical data from many patients to conduct more active research. Insurers can check medical information immediately to reduce processing time. In addition, the patients provide their own data so they can check their medical records when they need it, and if money is introduced into it, they can benefit from it.</a:t>
            </a:r>
          </a:p>
          <a:p>
            <a:endParaRPr lang="en-US" altLang="ko-KR" sz="1600" b="0" i="0" kern="1200" baseline="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630DE30E-BEA1-4274-ACA5-755779479033}" type="slidenum">
              <a:rPr lang="ko-KR" altLang="en-US" smtClean="0"/>
              <a:pPr/>
              <a:t>21</a:t>
            </a:fld>
            <a:endParaRPr lang="ko-KR" altLang="en-US"/>
          </a:p>
        </p:txBody>
      </p:sp>
    </p:spTree>
    <p:extLst>
      <p:ext uri="{BB962C8B-B14F-4D97-AF65-F5344CB8AC3E}">
        <p14:creationId xmlns:p14="http://schemas.microsoft.com/office/powerpoint/2010/main" val="32106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fontScale="55000" lnSpcReduction="20000"/>
          </a:bodyPr>
          <a:lstStyle/>
          <a:p>
            <a:r>
              <a:rPr lang="ko-KR" altLang="ko-KR" sz="1600" dirty="0" smtClean="0"/>
              <a:t>블록체인을 활용하여 의료 데이터를 공유</a:t>
            </a:r>
            <a:r>
              <a:rPr lang="ko-KR" altLang="en-US" sz="1600" dirty="0" smtClean="0"/>
              <a:t>하는 것도 좋은 응용의 예제입니다</a:t>
            </a:r>
            <a:r>
              <a:rPr lang="ko-KR" altLang="ko-KR" sz="1600" dirty="0" smtClean="0"/>
              <a:t>. 전통적인 의료시스템에서 환자 데이터는 다양한 의료 기관, 실험실, 보험사 등에 분산되어 있습니다. 그리고 그들은 증거 자료를 통해 제한된 기준으로 정보를 공유하고 있습니다. 결과적으로, 의료기관은 환자의 과거 데이터를</a:t>
            </a:r>
            <a:r>
              <a:rPr lang="en-US" altLang="ko-KR" sz="1600" dirty="0" smtClean="0"/>
              <a:t> </a:t>
            </a:r>
            <a:r>
              <a:rPr lang="ko-KR" altLang="en-US" sz="1600" dirty="0" smtClean="0"/>
              <a:t>입수하여</a:t>
            </a:r>
            <a:r>
              <a:rPr lang="en-US" altLang="ko-KR" sz="1600" dirty="0" smtClean="0"/>
              <a:t>, </a:t>
            </a:r>
            <a:r>
              <a:rPr lang="ko-KR" altLang="ko-KR" sz="1600" dirty="0" smtClean="0"/>
              <a:t>보다 정확하게 진단하고, 환자에게 추가 검사 및 촬영을 실시하기가 어렵습니다. 실험실은 데이터 부족으로 연구를</a:t>
            </a:r>
            <a:r>
              <a:rPr lang="en-US" altLang="ko-KR" sz="1600" dirty="0" smtClean="0"/>
              <a:t> </a:t>
            </a:r>
            <a:r>
              <a:rPr lang="ko-KR" altLang="ko-KR" sz="1600" dirty="0" smtClean="0"/>
              <a:t>하는 데 어려움을 겪고 있습니다</a:t>
            </a:r>
            <a:r>
              <a:rPr lang="ko-KR" altLang="ko-KR" sz="1600" smtClean="0"/>
              <a:t>. </a:t>
            </a:r>
            <a:r>
              <a:rPr lang="ko-KR" altLang="ko-KR" sz="1600" dirty="0" smtClean="0"/>
              <a:t>보험 회사는 의료 서비스 제공자와 문서를 교환해야하는 처리 과정 때문에 보험료를 지불하는 데 오랜 시간이 걸립니다. </a:t>
            </a:r>
            <a:endParaRPr lang="en-US" altLang="ko-KR" sz="1600" dirty="0" smtClean="0"/>
          </a:p>
          <a:p>
            <a:endParaRPr lang="en-US" altLang="ko-KR" sz="1600" dirty="0" smtClean="0"/>
          </a:p>
          <a:p>
            <a:r>
              <a:rPr lang="ko-KR" altLang="ko-KR" sz="1600" dirty="0" smtClean="0"/>
              <a:t>이러한 문제</a:t>
            </a:r>
            <a:r>
              <a:rPr lang="ko-KR" altLang="en-US" sz="1600" dirty="0" smtClean="0"/>
              <a:t>를</a:t>
            </a:r>
            <a:r>
              <a:rPr lang="ko-KR" altLang="ko-KR" sz="1600" dirty="0" smtClean="0"/>
              <a:t> 블록</a:t>
            </a:r>
            <a:r>
              <a:rPr lang="ko-KR" altLang="en-US" sz="1600" dirty="0" smtClean="0"/>
              <a:t>체인 </a:t>
            </a:r>
            <a:r>
              <a:rPr lang="ko-KR" altLang="ko-KR" sz="1600" dirty="0" smtClean="0"/>
              <a:t>기술을 사용하여 해결할 수 있습니다. 블록체인 방식의 의료 시스템에서 의료 데이터 공유 기능을 사용하면 다양한 의료 기관에서 다른 기관의 환자 기록을</a:t>
            </a:r>
            <a:r>
              <a:rPr lang="en-US" altLang="ko-KR" sz="1600" dirty="0" smtClean="0"/>
              <a:t> </a:t>
            </a:r>
            <a:r>
              <a:rPr lang="ko-KR" altLang="ko-KR" sz="1600" dirty="0" smtClean="0"/>
              <a:t>보고 불필요한 검사 또는 사진을 삭제하고 정확한 평가를 수행 할 수 있습니다. 실험실은 많은 환자들의 의료 데이터를 사용하여보다 적극적인 연구를 수행 할 수 있습니다. 보험사는 즉시 의료 정보를 확인하여 처리 시간을 단축 할 수 있습니다. 또한, 환자는 자신의 데이터를 제공하여 필요할 때 의료 기록을 확인할 수 있으며, 돈이</a:t>
            </a:r>
            <a:r>
              <a:rPr lang="en-US" altLang="ko-KR" sz="1600" dirty="0" smtClean="0"/>
              <a:t> </a:t>
            </a:r>
            <a:r>
              <a:rPr lang="ko-KR" altLang="en-US" sz="1600" dirty="0" smtClean="0"/>
              <a:t>도입되</a:t>
            </a:r>
            <a:r>
              <a:rPr lang="ko-KR" altLang="ko-KR" sz="1600" dirty="0" smtClean="0"/>
              <a:t>면 혜택을 볼 수 </a:t>
            </a:r>
            <a:r>
              <a:rPr lang="ko-KR" altLang="ko-KR" sz="1600" smtClean="0"/>
              <a:t>있습니다.</a:t>
            </a:r>
            <a:endParaRPr lang="en-US" altLang="ko-KR" sz="1600" dirty="0" smtClean="0"/>
          </a:p>
          <a:p>
            <a:endParaRPr lang="en-US" altLang="ko-KR" sz="1600" b="0" i="0" kern="1200" baseline="0" dirty="0" smtClean="0">
              <a:solidFill>
                <a:schemeClr val="tx1"/>
              </a:solidFill>
              <a:effectLst/>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600" b="0" i="0" kern="1200" dirty="0" err="1" smtClean="0">
                <a:solidFill>
                  <a:schemeClr val="tx1"/>
                </a:solidFill>
                <a:effectLst/>
                <a:latin typeface="+mn-lt"/>
                <a:ea typeface="+mn-ea"/>
                <a:cs typeface="+mn-cs"/>
              </a:rPr>
              <a:t>Blockchains</a:t>
            </a:r>
            <a:r>
              <a:rPr lang="en-US" altLang="ko-KR" sz="1600" b="0" i="0" kern="1200" dirty="0" smtClean="0">
                <a:solidFill>
                  <a:schemeClr val="tx1"/>
                </a:solidFill>
                <a:effectLst/>
                <a:latin typeface="+mn-lt"/>
                <a:ea typeface="+mn-ea"/>
                <a:cs typeface="+mn-cs"/>
              </a:rPr>
              <a:t> can be leveraged to share medical data. In traditional healthcare systems, patient data is spread across a variety of health care institutions, labs, insurers, and so on. And they're sharing information on a limited basis through documentary evidence. As a result, it is difficult for the medical institution to obtain patient's historical data, to diagnose more accurately, and to impose additional examinations on the patient. The labs are having hard time doing research due to the lack of data. Insurance companies take a long time to pay insurance claims because of the processing process they have to exchange documents with the health care providers.</a:t>
            </a:r>
            <a:r>
              <a:rPr lang="en-US" altLang="ko-KR" sz="2000" dirty="0" smtClean="0"/>
              <a:t/>
            </a:r>
            <a:br>
              <a:rPr lang="en-US" altLang="ko-KR" sz="2000" dirty="0" smtClean="0"/>
            </a:br>
            <a:r>
              <a:rPr lang="en-US" altLang="ko-KR" sz="2000" dirty="0" smtClean="0"/>
              <a:t/>
            </a:r>
            <a:br>
              <a:rPr lang="en-US" altLang="ko-KR" sz="2000" dirty="0" smtClean="0"/>
            </a:br>
            <a:r>
              <a:rPr lang="en-US" altLang="ko-KR" sz="1600" b="0" i="0" kern="1200" dirty="0" smtClean="0">
                <a:solidFill>
                  <a:schemeClr val="tx1"/>
                </a:solidFill>
                <a:effectLst/>
                <a:latin typeface="+mn-lt"/>
                <a:ea typeface="+mn-ea"/>
                <a:cs typeface="+mn-cs"/>
              </a:rPr>
              <a:t>These problems can be solved by using </a:t>
            </a:r>
            <a:r>
              <a:rPr lang="en-US" altLang="ko-KR" sz="1600" b="0" i="0" kern="1200" dirty="0" err="1" smtClean="0">
                <a:solidFill>
                  <a:schemeClr val="tx1"/>
                </a:solidFill>
                <a:effectLst/>
                <a:latin typeface="+mn-lt"/>
                <a:ea typeface="+mn-ea"/>
                <a:cs typeface="+mn-cs"/>
              </a:rPr>
              <a:t>blockchain</a:t>
            </a:r>
            <a:r>
              <a:rPr lang="en-US" altLang="ko-KR" sz="1600" b="0" i="0" kern="1200" dirty="0" smtClean="0">
                <a:solidFill>
                  <a:schemeClr val="tx1"/>
                </a:solidFill>
                <a:effectLst/>
                <a:latin typeface="+mn-lt"/>
                <a:ea typeface="+mn-ea"/>
                <a:cs typeface="+mn-cs"/>
              </a:rPr>
              <a:t> technology to share medical data information. In a </a:t>
            </a:r>
            <a:r>
              <a:rPr lang="en-US" altLang="ko-KR" sz="1600" b="0" i="0" kern="1200" dirty="0" err="1" smtClean="0">
                <a:solidFill>
                  <a:schemeClr val="tx1"/>
                </a:solidFill>
                <a:effectLst/>
                <a:latin typeface="+mn-lt"/>
                <a:ea typeface="+mn-ea"/>
                <a:cs typeface="+mn-cs"/>
              </a:rPr>
              <a:t>blockchain</a:t>
            </a:r>
            <a:r>
              <a:rPr lang="en-US" altLang="ko-KR" sz="1600" b="0" i="0" kern="1200" baseline="0" dirty="0" smtClean="0">
                <a:solidFill>
                  <a:schemeClr val="tx1"/>
                </a:solidFill>
                <a:effectLst/>
                <a:latin typeface="+mn-lt"/>
                <a:ea typeface="+mn-ea"/>
                <a:cs typeface="+mn-cs"/>
              </a:rPr>
              <a:t>-based</a:t>
            </a:r>
            <a:r>
              <a:rPr lang="en-US" altLang="ko-KR" sz="1600" b="0" i="0" kern="1200" dirty="0" smtClean="0">
                <a:solidFill>
                  <a:schemeClr val="tx1"/>
                </a:solidFill>
                <a:effectLst/>
                <a:latin typeface="+mn-lt"/>
                <a:ea typeface="+mn-ea"/>
                <a:cs typeface="+mn-cs"/>
              </a:rPr>
              <a:t> medical system, medical data sharing allows various health care agencies to view patient records from other institutions to eliminate unnecessary examinations or photographs, and to make accurate assessments. The laboratory can use medical data from many patients to conduct more active research. Insurers can check medical information immediately to reduce processing time. In addition, the patients provide their own data so they can check their medical records when they need it, and if money is introduced into it, they can benefit from it.</a:t>
            </a:r>
          </a:p>
          <a:p>
            <a:endParaRPr lang="en-US" altLang="ko-KR" sz="1600" b="0" i="0" kern="1200" baseline="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630DE30E-BEA1-4274-ACA5-755779479033}" type="slidenum">
              <a:rPr lang="ko-KR" altLang="en-US" smtClean="0"/>
              <a:pPr/>
              <a:t>22</a:t>
            </a:fld>
            <a:endParaRPr lang="ko-KR" altLang="en-US"/>
          </a:p>
        </p:txBody>
      </p:sp>
    </p:spTree>
    <p:extLst>
      <p:ext uri="{BB962C8B-B14F-4D97-AF65-F5344CB8AC3E}">
        <p14:creationId xmlns:p14="http://schemas.microsoft.com/office/powerpoint/2010/main" val="3847311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ko-KR" sz="1200" dirty="0" smtClean="0"/>
              <a:t>AI, Big Data, IoT, Cloud Computing 외에도 </a:t>
            </a:r>
            <a:r>
              <a:rPr lang="ko-KR" altLang="en-US" sz="1200" dirty="0" smtClean="0"/>
              <a:t>블록체인</a:t>
            </a:r>
            <a:r>
              <a:rPr lang="ko-KR" altLang="ko-KR" sz="1200" dirty="0" smtClean="0"/>
              <a:t>은 4</a:t>
            </a:r>
            <a:r>
              <a:rPr lang="ko-KR" altLang="en-US" sz="1200" dirty="0" smtClean="0"/>
              <a:t>차</a:t>
            </a:r>
            <a:r>
              <a:rPr lang="ko-KR" altLang="ko-KR" sz="1200" dirty="0" smtClean="0"/>
              <a:t> 산업 혁명의 핵심 기술로 간주되고 있습니다.</a:t>
            </a:r>
            <a:r>
              <a:rPr lang="en-US" altLang="ko-KR" sz="1200" dirty="0" smtClean="0"/>
              <a:t> </a:t>
            </a:r>
            <a:r>
              <a:rPr lang="ko-KR" altLang="en-US" sz="1200" smtClean="0"/>
              <a:t>블록체인은 </a:t>
            </a:r>
            <a:r>
              <a:rPr lang="ko-KR" altLang="ko-KR" smtClean="0"/>
              <a:t>기존의 패러다임과 질서를 뒤집는 또 다른 산업 혁명으로 간주</a:t>
            </a:r>
            <a:r>
              <a:rPr lang="ko-KR" altLang="en-US" smtClean="0"/>
              <a:t>되기도 합니다</a:t>
            </a:r>
            <a:r>
              <a:rPr lang="en-US" altLang="ko-KR" dirty="0" smtClean="0"/>
              <a:t>.</a:t>
            </a:r>
            <a:r>
              <a:rPr lang="ko-KR" altLang="ko-KR" sz="1200" smtClean="0"/>
              <a:t> </a:t>
            </a:r>
            <a:r>
              <a:rPr lang="ko-KR" altLang="ko-KR" sz="1200" dirty="0" smtClean="0"/>
              <a:t>새로운 </a:t>
            </a:r>
            <a:r>
              <a:rPr lang="en-US" altLang="ko-KR" sz="1200" dirty="0" smtClean="0"/>
              <a:t>P2P</a:t>
            </a:r>
            <a:r>
              <a:rPr lang="ko-KR" altLang="en-US" sz="1200" smtClean="0"/>
              <a:t>기반의 </a:t>
            </a:r>
            <a:r>
              <a:rPr lang="ko-KR" altLang="ko-KR" sz="1200" smtClean="0"/>
              <a:t>공유 경제가 형성되고 있습니다 (예 : 토큰 경제, ICO, 글로벌 투자 및 서비스). </a:t>
            </a:r>
            <a:r>
              <a:rPr lang="en-US" altLang="ko-KR" sz="1200" baseline="0" dirty="0" smtClean="0"/>
              <a:t> </a:t>
            </a:r>
            <a:r>
              <a:rPr lang="ko-KR" altLang="en-US" sz="1200" baseline="0" smtClean="0"/>
              <a:t>또한 </a:t>
            </a:r>
            <a:r>
              <a:rPr lang="ko-KR" altLang="ko-KR" sz="1200" smtClean="0"/>
              <a:t>많은 </a:t>
            </a:r>
            <a:r>
              <a:rPr lang="ko-KR" altLang="ko-KR" sz="1200" dirty="0" smtClean="0"/>
              <a:t>새로운 블록체인 기반 서비스가 개발, 시험 및 상용화되고 있습니다. 이 블록체인 기술은 일상 생활이나 산업에서 쉽게 해결되지 않는 문제를 해결하고</a:t>
            </a:r>
            <a:r>
              <a:rPr lang="en-US" altLang="ko-KR" sz="1200" dirty="0" smtClean="0"/>
              <a:t>,</a:t>
            </a:r>
            <a:r>
              <a:rPr lang="ko-KR" altLang="ko-KR" sz="1200" smtClean="0"/>
              <a:t> 비용을 줄이며</a:t>
            </a:r>
            <a:r>
              <a:rPr lang="en-US" altLang="ko-KR" sz="1200" dirty="0" smtClean="0"/>
              <a:t>,</a:t>
            </a:r>
            <a:r>
              <a:rPr lang="ko-KR" altLang="ko-KR" sz="1200" smtClean="0"/>
              <a:t> 새로운 서비스와 수익을 창출하는 데 도움이 될 수 있다고 생각합니다.</a:t>
            </a:r>
            <a:endParaRPr lang="en-US" altLang="ko-KR" sz="1200" b="0" i="0" kern="1200" dirty="0" smtClean="0">
              <a:solidFill>
                <a:schemeClr val="tx1"/>
              </a:solidFill>
              <a:effectLst/>
              <a:latin typeface="+mn-lt"/>
              <a:ea typeface="+mn-ea"/>
              <a:cs typeface="+mn-cs"/>
            </a:endParaRPr>
          </a:p>
          <a:p>
            <a:endParaRPr lang="en-US" altLang="ko-KR" sz="1200" b="0" i="0" kern="1200" dirty="0" smtClean="0">
              <a:solidFill>
                <a:schemeClr val="tx1"/>
              </a:solidFill>
              <a:effectLst/>
              <a:latin typeface="+mn-lt"/>
              <a:ea typeface="+mn-ea"/>
              <a:cs typeface="+mn-cs"/>
            </a:endParaRPr>
          </a:p>
          <a:p>
            <a:r>
              <a:rPr lang="en-US" altLang="ko-KR" sz="1200" b="0" i="0" kern="1200" dirty="0" smtClean="0">
                <a:solidFill>
                  <a:schemeClr val="tx1"/>
                </a:solidFill>
                <a:effectLst/>
                <a:latin typeface="+mn-lt"/>
                <a:ea typeface="+mn-ea"/>
                <a:cs typeface="+mn-cs"/>
              </a:rPr>
              <a:t>In addition to AI, Big Data, </a:t>
            </a:r>
            <a:r>
              <a:rPr lang="en-US" altLang="ko-KR" sz="1200" b="0" i="0" kern="1200" dirty="0" err="1" smtClean="0">
                <a:solidFill>
                  <a:schemeClr val="tx1"/>
                </a:solidFill>
                <a:effectLst/>
                <a:latin typeface="+mn-lt"/>
                <a:ea typeface="+mn-ea"/>
                <a:cs typeface="+mn-cs"/>
              </a:rPr>
              <a:t>IoT</a:t>
            </a:r>
            <a:r>
              <a:rPr lang="en-US" altLang="ko-KR" sz="1200" b="0" i="0" kern="1200" dirty="0" smtClean="0">
                <a:solidFill>
                  <a:schemeClr val="tx1"/>
                </a:solidFill>
                <a:effectLst/>
                <a:latin typeface="+mn-lt"/>
                <a:ea typeface="+mn-ea"/>
                <a:cs typeface="+mn-cs"/>
              </a:rPr>
              <a:t>, and Cloud Computing, Blockchain</a:t>
            </a:r>
            <a:r>
              <a:rPr lang="en-US" altLang="ko-KR" sz="1200" b="0" i="0" kern="1200" baseline="0" dirty="0" smtClean="0">
                <a:solidFill>
                  <a:schemeClr val="tx1"/>
                </a:solidFill>
                <a:effectLst/>
                <a:latin typeface="+mn-lt"/>
                <a:ea typeface="+mn-ea"/>
                <a:cs typeface="+mn-cs"/>
              </a:rPr>
              <a:t> is</a:t>
            </a:r>
            <a:r>
              <a:rPr lang="en-US" altLang="ko-KR" sz="1200" b="0" i="0" kern="1200" dirty="0" smtClean="0">
                <a:solidFill>
                  <a:schemeClr val="tx1"/>
                </a:solidFill>
                <a:effectLst/>
                <a:latin typeface="+mn-lt"/>
                <a:ea typeface="+mn-ea"/>
                <a:cs typeface="+mn-cs"/>
              </a:rPr>
              <a:t> being considered as a core technology for the 4</a:t>
            </a:r>
            <a:r>
              <a:rPr lang="en-US" altLang="ko-KR" sz="1200" b="0" i="0" kern="1200" baseline="30000" dirty="0" smtClean="0">
                <a:solidFill>
                  <a:schemeClr val="tx1"/>
                </a:solidFill>
                <a:effectLst/>
                <a:latin typeface="+mn-lt"/>
                <a:ea typeface="+mn-ea"/>
                <a:cs typeface="+mn-cs"/>
              </a:rPr>
              <a:t>th</a:t>
            </a:r>
            <a:r>
              <a:rPr lang="en-US" altLang="ko-KR" sz="1200" b="0" i="0" kern="1200" dirty="0" smtClean="0">
                <a:solidFill>
                  <a:schemeClr val="tx1"/>
                </a:solidFill>
                <a:effectLst/>
                <a:latin typeface="+mn-lt"/>
                <a:ea typeface="+mn-ea"/>
                <a:cs typeface="+mn-cs"/>
              </a:rPr>
              <a:t> industrial revolution.</a:t>
            </a:r>
            <a:r>
              <a:rPr lang="en-US" altLang="ko-KR" sz="1200" b="0" i="0" kern="1200" baseline="0" dirty="0" smtClean="0">
                <a:solidFill>
                  <a:schemeClr val="tx1"/>
                </a:solidFill>
                <a:effectLst/>
                <a:latin typeface="+mn-lt"/>
                <a:ea typeface="+mn-ea"/>
                <a:cs typeface="+mn-cs"/>
              </a:rPr>
              <a:t> </a:t>
            </a:r>
            <a:r>
              <a:rPr lang="en-US" altLang="ko-KR" b="1" dirty="0" smtClean="0">
                <a:solidFill>
                  <a:schemeClr val="tx1"/>
                </a:solidFill>
              </a:rPr>
              <a:t>It</a:t>
            </a:r>
            <a:r>
              <a:rPr lang="ko-KR" altLang="en-US" b="1" smtClean="0">
                <a:solidFill>
                  <a:schemeClr val="tx1"/>
                </a:solidFill>
              </a:rPr>
              <a:t> </a:t>
            </a:r>
            <a:r>
              <a:rPr lang="en-US" altLang="ko-KR" b="1" dirty="0" smtClean="0">
                <a:solidFill>
                  <a:schemeClr val="tx1"/>
                </a:solidFill>
              </a:rPr>
              <a:t>is considered</a:t>
            </a:r>
            <a:r>
              <a:rPr lang="en-US" altLang="ko-KR" b="1" dirty="0" smtClean="0">
                <a:solidFill>
                  <a:srgbClr val="FF0000"/>
                </a:solidFill>
              </a:rPr>
              <a:t> another industrial revolution that reverses the existing paradigm and order</a:t>
            </a:r>
            <a:r>
              <a:rPr lang="en-US" altLang="ko-KR" b="1" smtClean="0">
                <a:solidFill>
                  <a:schemeClr val="tx1"/>
                </a:solidFill>
              </a:rPr>
              <a:t>. </a:t>
            </a:r>
            <a:r>
              <a:rPr lang="en-US" altLang="ko-KR" b="1" smtClean="0"/>
              <a:t>New</a:t>
            </a:r>
            <a:r>
              <a:rPr lang="en-US" altLang="ko-KR" b="1" baseline="0" smtClean="0"/>
              <a:t> </a:t>
            </a:r>
            <a:r>
              <a:rPr lang="en-US" altLang="ko-KR" b="1" baseline="0" dirty="0" smtClean="0"/>
              <a:t>P2P-based </a:t>
            </a:r>
            <a:r>
              <a:rPr lang="en-US" altLang="ko-KR" b="1" dirty="0" smtClean="0"/>
              <a:t>shared economy is being created (i.e., token economy, ICO, global investment &amp; service). Many new Blockchain-based services are being developed, trialed  and commercialized. </a:t>
            </a:r>
            <a:r>
              <a:rPr lang="en-US" altLang="ko-KR" sz="1200" b="0" i="0" kern="1200" dirty="0" smtClean="0">
                <a:solidFill>
                  <a:schemeClr val="tx1"/>
                </a:solidFill>
                <a:effectLst/>
                <a:latin typeface="+mn-lt"/>
                <a:ea typeface="+mn-ea"/>
                <a:cs typeface="+mn-cs"/>
              </a:rPr>
              <a:t>I believe that this </a:t>
            </a:r>
            <a:r>
              <a:rPr lang="en-US" altLang="ko-KR" sz="1200" b="0" i="0" kern="1200" dirty="0" err="1" smtClean="0">
                <a:solidFill>
                  <a:schemeClr val="tx1"/>
                </a:solidFill>
                <a:effectLst/>
                <a:latin typeface="+mn-lt"/>
                <a:ea typeface="+mn-ea"/>
                <a:cs typeface="+mn-cs"/>
              </a:rPr>
              <a:t>blockchain</a:t>
            </a:r>
            <a:r>
              <a:rPr lang="en-US" altLang="ko-KR" sz="1200" b="0" i="0" kern="1200" dirty="0" smtClean="0">
                <a:solidFill>
                  <a:schemeClr val="tx1"/>
                </a:solidFill>
                <a:effectLst/>
                <a:latin typeface="+mn-lt"/>
                <a:ea typeface="+mn-ea"/>
                <a:cs typeface="+mn-cs"/>
              </a:rPr>
              <a:t> technology can</a:t>
            </a:r>
            <a:r>
              <a:rPr lang="en-US" altLang="ko-KR" sz="1200" b="0" i="0" kern="1200" baseline="0" dirty="0" smtClean="0">
                <a:solidFill>
                  <a:schemeClr val="tx1"/>
                </a:solidFill>
                <a:effectLst/>
                <a:latin typeface="+mn-lt"/>
                <a:ea typeface="+mn-ea"/>
                <a:cs typeface="+mn-cs"/>
              </a:rPr>
              <a:t> help to</a:t>
            </a:r>
            <a:r>
              <a:rPr lang="en-US" altLang="ko-KR" sz="1200" b="0" i="0" kern="1200" dirty="0" smtClean="0">
                <a:solidFill>
                  <a:schemeClr val="tx1"/>
                </a:solidFill>
                <a:effectLst/>
                <a:latin typeface="+mn-lt"/>
                <a:ea typeface="+mn-ea"/>
                <a:cs typeface="+mn-cs"/>
              </a:rPr>
              <a:t> solve problems that are not easily resolved in our daily lives or in our industry, reduce costs, and create new services and revenues. </a:t>
            </a:r>
          </a:p>
        </p:txBody>
      </p:sp>
      <p:sp>
        <p:nvSpPr>
          <p:cNvPr id="4" name="슬라이드 번호 개체 틀 3"/>
          <p:cNvSpPr>
            <a:spLocks noGrp="1"/>
          </p:cNvSpPr>
          <p:nvPr>
            <p:ph type="sldNum" sz="quarter" idx="10"/>
          </p:nvPr>
        </p:nvSpPr>
        <p:spPr/>
        <p:txBody>
          <a:bodyPr/>
          <a:lstStyle/>
          <a:p>
            <a:fld id="{630DE30E-BEA1-4274-ACA5-755779479033}" type="slidenum">
              <a:rPr lang="ko-KR" altLang="en-US" smtClean="0"/>
              <a:pPr/>
              <a:t>23</a:t>
            </a:fld>
            <a:endParaRPr lang="ko-KR" altLang="en-US"/>
          </a:p>
        </p:txBody>
      </p:sp>
    </p:spTree>
    <p:extLst>
      <p:ext uri="{BB962C8B-B14F-4D97-AF65-F5344CB8AC3E}">
        <p14:creationId xmlns:p14="http://schemas.microsoft.com/office/powerpoint/2010/main" val="2154812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0488" y="744538"/>
            <a:ext cx="6616700" cy="3722687"/>
          </a:xfrm>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en-US" sz="1200" b="0" i="0" kern="1200" dirty="0" smtClean="0">
                <a:solidFill>
                  <a:schemeClr val="tx1"/>
                </a:solidFill>
                <a:effectLst/>
                <a:latin typeface="+mn-lt"/>
                <a:ea typeface="+mn-ea"/>
                <a:cs typeface="+mn-cs"/>
              </a:rPr>
              <a:t>이</a:t>
            </a:r>
            <a:r>
              <a:rPr lang="ko-KR" altLang="en-US" sz="1200" b="0" i="0" kern="1200" baseline="0" dirty="0" smtClean="0">
                <a:solidFill>
                  <a:schemeClr val="tx1"/>
                </a:solidFill>
                <a:effectLst/>
                <a:latin typeface="+mn-lt"/>
                <a:ea typeface="+mn-ea"/>
                <a:cs typeface="+mn-cs"/>
              </a:rPr>
              <a:t> 모듈</a:t>
            </a:r>
            <a:r>
              <a:rPr lang="ko-KR" altLang="en-US" sz="1200" b="0" i="0" kern="1200" dirty="0" smtClean="0">
                <a:solidFill>
                  <a:schemeClr val="tx1"/>
                </a:solidFill>
                <a:effectLst/>
                <a:latin typeface="+mn-lt"/>
                <a:ea typeface="+mn-ea"/>
                <a:cs typeface="+mn-cs"/>
              </a:rPr>
              <a:t>에서는</a:t>
            </a:r>
            <a:r>
              <a:rPr lang="en-US" altLang="ko-KR" sz="1200" b="0" i="0" kern="1200" dirty="0" smtClean="0">
                <a:solidFill>
                  <a:schemeClr val="tx1"/>
                </a:solidFill>
                <a:effectLst/>
                <a:latin typeface="+mn-lt"/>
                <a:ea typeface="+mn-ea"/>
                <a:cs typeface="+mn-cs"/>
              </a:rPr>
              <a:t>,</a:t>
            </a:r>
            <a:r>
              <a:rPr lang="ko-KR" altLang="en-US" sz="1200" b="0" i="0" kern="1200" smtClean="0">
                <a:solidFill>
                  <a:schemeClr val="tx1"/>
                </a:solidFill>
                <a:effectLst/>
                <a:latin typeface="+mn-lt"/>
                <a:ea typeface="+mn-ea"/>
                <a:cs typeface="+mn-cs"/>
              </a:rPr>
              <a:t> 블록체인의 핵심 기술과 특징들을 </a:t>
            </a:r>
            <a:r>
              <a:rPr lang="en-US" altLang="ko-KR" sz="1200" b="0" i="0" kern="1200" dirty="0" smtClean="0">
                <a:solidFill>
                  <a:schemeClr val="tx1"/>
                </a:solidFill>
                <a:effectLst/>
                <a:latin typeface="+mn-lt"/>
                <a:ea typeface="+mn-ea"/>
                <a:cs typeface="+mn-cs"/>
              </a:rPr>
              <a:t>review</a:t>
            </a:r>
            <a:r>
              <a:rPr lang="ko-KR" altLang="en-US" sz="1200" b="0" i="0" kern="1200" smtClean="0">
                <a:solidFill>
                  <a:schemeClr val="tx1"/>
                </a:solidFill>
                <a:effectLst/>
                <a:latin typeface="+mn-lt"/>
                <a:ea typeface="+mn-ea"/>
                <a:cs typeface="+mn-cs"/>
              </a:rPr>
              <a:t>하고 비트코인의 한계에 대해 </a:t>
            </a:r>
            <a:r>
              <a:rPr lang="en-US" altLang="ko-KR" sz="1200" b="0" i="0" kern="1200" dirty="0" smtClean="0">
                <a:solidFill>
                  <a:schemeClr val="tx1"/>
                </a:solidFill>
                <a:effectLst/>
                <a:latin typeface="+mn-lt"/>
                <a:ea typeface="+mn-ea"/>
                <a:cs typeface="+mn-cs"/>
              </a:rPr>
              <a:t>review</a:t>
            </a:r>
            <a:r>
              <a:rPr lang="ko-KR" altLang="en-US" sz="1200" b="0" i="0" kern="1200" smtClean="0">
                <a:solidFill>
                  <a:schemeClr val="tx1"/>
                </a:solidFill>
                <a:effectLst/>
                <a:latin typeface="+mn-lt"/>
                <a:ea typeface="+mn-ea"/>
                <a:cs typeface="+mn-cs"/>
              </a:rPr>
              <a:t>를 합니다</a:t>
            </a:r>
            <a:r>
              <a:rPr lang="en-US" altLang="ko-KR" sz="1200" b="0" i="0" kern="1200" dirty="0" smtClean="0">
                <a:solidFill>
                  <a:schemeClr val="tx1"/>
                </a:solidFill>
                <a:effectLst/>
                <a:latin typeface="+mn-lt"/>
                <a:ea typeface="+mn-ea"/>
                <a:cs typeface="+mn-cs"/>
              </a:rPr>
              <a:t>. </a:t>
            </a:r>
            <a:r>
              <a:rPr lang="ko-KR" altLang="en-US" sz="1200" b="0" i="0" kern="1200" smtClean="0">
                <a:solidFill>
                  <a:schemeClr val="tx1"/>
                </a:solidFill>
                <a:effectLst/>
                <a:latin typeface="+mn-lt"/>
                <a:ea typeface="+mn-ea"/>
                <a:cs typeface="+mn-cs"/>
              </a:rPr>
              <a:t>최근 전 세계의 다양한 산업들이 어려운 문제를 해결하기 위해 인공지능과 블록체인을 사용하고</a:t>
            </a:r>
            <a:r>
              <a:rPr lang="en-US" altLang="ko-KR" sz="1200" b="0" i="0" kern="1200" dirty="0" smtClean="0">
                <a:solidFill>
                  <a:schemeClr val="tx1"/>
                </a:solidFill>
                <a:effectLst/>
                <a:latin typeface="+mn-lt"/>
                <a:ea typeface="+mn-ea"/>
                <a:cs typeface="+mn-cs"/>
              </a:rPr>
              <a:t>,</a:t>
            </a:r>
            <a:r>
              <a:rPr lang="ko-KR" altLang="en-US" sz="1200" b="0" i="0" kern="1200" smtClean="0">
                <a:solidFill>
                  <a:schemeClr val="tx1"/>
                </a:solidFill>
                <a:effectLst/>
                <a:latin typeface="+mn-lt"/>
                <a:ea typeface="+mn-ea"/>
                <a:cs typeface="+mn-cs"/>
              </a:rPr>
              <a:t> 이를 통해 새로운 서비스를 창출하려고 합니다</a:t>
            </a:r>
            <a:r>
              <a:rPr lang="en-US" altLang="ko-KR" sz="1200" b="0" i="0" kern="1200" dirty="0" smtClean="0">
                <a:solidFill>
                  <a:schemeClr val="tx1"/>
                </a:solidFill>
                <a:effectLst/>
                <a:latin typeface="+mn-lt"/>
                <a:ea typeface="+mn-ea"/>
                <a:cs typeface="+mn-cs"/>
              </a:rPr>
              <a:t>. </a:t>
            </a:r>
            <a:r>
              <a:rPr lang="ko-KR" altLang="en-US" sz="1200" b="0" i="0" kern="1200" smtClean="0">
                <a:solidFill>
                  <a:schemeClr val="tx1"/>
                </a:solidFill>
                <a:effectLst/>
                <a:latin typeface="+mn-lt"/>
                <a:ea typeface="+mn-ea"/>
                <a:cs typeface="+mn-cs"/>
              </a:rPr>
              <a:t>여기서 그것들이 무엇인지 설명해 드리고자 합니다</a:t>
            </a:r>
            <a:r>
              <a:rPr lang="en-US" altLang="ko-KR" sz="1200" b="0" i="0" kern="1200" dirty="0" smtClean="0">
                <a:solidFill>
                  <a:schemeClr val="tx1"/>
                </a:solidFill>
                <a:effectLst/>
                <a:latin typeface="+mn-lt"/>
                <a:ea typeface="+mn-ea"/>
                <a:cs typeface="+mn-cs"/>
              </a:rPr>
              <a:t>. Public</a:t>
            </a:r>
            <a:r>
              <a:rPr lang="en-US" altLang="ko-KR" sz="1200" b="0" i="0" kern="1200" baseline="0" dirty="0" smtClean="0">
                <a:solidFill>
                  <a:schemeClr val="tx1"/>
                </a:solidFill>
                <a:effectLst/>
                <a:latin typeface="+mn-lt"/>
                <a:ea typeface="+mn-ea"/>
                <a:cs typeface="+mn-cs"/>
              </a:rPr>
              <a:t> (</a:t>
            </a:r>
            <a:r>
              <a:rPr lang="ko-KR" altLang="en-US" sz="1200" b="0" i="0" kern="1200" smtClean="0">
                <a:solidFill>
                  <a:schemeClr val="tx1"/>
                </a:solidFill>
                <a:effectLst/>
                <a:latin typeface="+mn-lt"/>
                <a:ea typeface="+mn-ea"/>
                <a:cs typeface="+mn-cs"/>
              </a:rPr>
              <a:t>공개</a:t>
            </a:r>
            <a:r>
              <a:rPr lang="en-US" altLang="ko-KR" sz="1200" b="0" i="0" kern="1200" dirty="0" smtClean="0">
                <a:solidFill>
                  <a:schemeClr val="tx1"/>
                </a:solidFill>
                <a:effectLst/>
                <a:latin typeface="+mn-lt"/>
                <a:ea typeface="+mn-ea"/>
                <a:cs typeface="+mn-cs"/>
              </a:rPr>
              <a:t>) </a:t>
            </a:r>
            <a:r>
              <a:rPr lang="ko-KR" altLang="en-US" sz="1200" b="0" i="0" kern="1200" smtClean="0">
                <a:solidFill>
                  <a:schemeClr val="tx1"/>
                </a:solidFill>
                <a:effectLst/>
                <a:latin typeface="+mn-lt"/>
                <a:ea typeface="+mn-ea"/>
                <a:cs typeface="+mn-cs"/>
              </a:rPr>
              <a:t>블록체인과 </a:t>
            </a:r>
            <a:r>
              <a:rPr lang="en-US" altLang="ko-KR" sz="1200" b="0" i="0" kern="1200" dirty="0" smtClean="0">
                <a:solidFill>
                  <a:schemeClr val="tx1"/>
                </a:solidFill>
                <a:effectLst/>
                <a:latin typeface="+mn-lt"/>
                <a:ea typeface="+mn-ea"/>
                <a:cs typeface="+mn-cs"/>
              </a:rPr>
              <a:t>Private (</a:t>
            </a:r>
            <a:r>
              <a:rPr lang="ko-KR" altLang="en-US" sz="1200" b="0" i="0" kern="1200" smtClean="0">
                <a:solidFill>
                  <a:schemeClr val="tx1"/>
                </a:solidFill>
                <a:effectLst/>
                <a:latin typeface="+mn-lt"/>
                <a:ea typeface="+mn-ea"/>
                <a:cs typeface="+mn-cs"/>
              </a:rPr>
              <a:t>사설</a:t>
            </a:r>
            <a:r>
              <a:rPr lang="en-US" altLang="ko-KR" sz="1200" b="0" i="0" kern="1200" dirty="0" smtClean="0">
                <a:solidFill>
                  <a:schemeClr val="tx1"/>
                </a:solidFill>
                <a:effectLst/>
                <a:latin typeface="+mn-lt"/>
                <a:ea typeface="+mn-ea"/>
                <a:cs typeface="+mn-cs"/>
              </a:rPr>
              <a:t>)</a:t>
            </a:r>
            <a:r>
              <a:rPr lang="ko-KR" altLang="en-US" sz="1200" b="0" i="0" kern="1200" smtClean="0">
                <a:solidFill>
                  <a:schemeClr val="tx1"/>
                </a:solidFill>
                <a:effectLst/>
                <a:latin typeface="+mn-lt"/>
                <a:ea typeface="+mn-ea"/>
                <a:cs typeface="+mn-cs"/>
              </a:rPr>
              <a:t>블록체인에 대한 개념 및 차이를 설명합니다</a:t>
            </a:r>
            <a:r>
              <a:rPr lang="en-US" altLang="ko-KR" sz="1200" b="0" i="0" kern="1200" dirty="0" smtClean="0">
                <a:solidFill>
                  <a:schemeClr val="tx1"/>
                </a:solidFill>
                <a:effectLst/>
                <a:latin typeface="+mn-lt"/>
                <a:ea typeface="+mn-ea"/>
                <a:cs typeface="+mn-cs"/>
              </a:rPr>
              <a:t>. </a:t>
            </a:r>
            <a:r>
              <a:rPr lang="ko-KR" altLang="en-US" sz="1200" b="0" i="0" kern="1200" smtClean="0">
                <a:solidFill>
                  <a:schemeClr val="tx1"/>
                </a:solidFill>
                <a:effectLst/>
                <a:latin typeface="+mn-lt"/>
                <a:ea typeface="+mn-ea"/>
                <a:cs typeface="+mn-cs"/>
              </a:rPr>
              <a:t>블록체인을 사용하여 개발중인 다양한 사례들에 대해서도 설명하겠습니다</a:t>
            </a:r>
            <a:r>
              <a:rPr lang="en-US" altLang="ko-KR" sz="1200" b="0" i="0" kern="1200" dirty="0" smtClean="0">
                <a:solidFill>
                  <a:schemeClr val="tx1"/>
                </a:solidFill>
                <a:effectLst/>
                <a:latin typeface="+mn-lt"/>
                <a:ea typeface="+mn-ea"/>
                <a:cs typeface="+mn-cs"/>
              </a:rPr>
              <a:t>.</a:t>
            </a:r>
            <a:endParaRPr lang="en-US" altLang="ko-KR" sz="1400" baseline="0" dirty="0" smtClean="0"/>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b="0" i="0" kern="1200" dirty="0" smtClean="0">
              <a:solidFill>
                <a:schemeClr val="tx1"/>
              </a:solidFill>
              <a:effectLst/>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i="0" kern="1200" dirty="0" smtClean="0">
                <a:solidFill>
                  <a:schemeClr val="tx1"/>
                </a:solidFill>
                <a:effectLst/>
                <a:latin typeface="+mn-lt"/>
                <a:ea typeface="+mn-ea"/>
                <a:cs typeface="+mn-cs"/>
              </a:rPr>
              <a:t>In this lecture, we</a:t>
            </a:r>
            <a:r>
              <a:rPr lang="ko-KR" altLang="en-US" sz="1200" b="0" i="0" kern="1200" smtClean="0">
                <a:solidFill>
                  <a:schemeClr val="tx1"/>
                </a:solidFill>
                <a:effectLst/>
                <a:latin typeface="+mn-lt"/>
                <a:ea typeface="+mn-ea"/>
                <a:cs typeface="+mn-cs"/>
              </a:rPr>
              <a:t> </a:t>
            </a:r>
            <a:r>
              <a:rPr lang="en-US" altLang="ko-KR" sz="1200" b="0" i="0" kern="1200" dirty="0" smtClean="0">
                <a:solidFill>
                  <a:schemeClr val="tx1"/>
                </a:solidFill>
                <a:effectLst/>
                <a:latin typeface="+mn-lt"/>
                <a:ea typeface="+mn-ea"/>
                <a:cs typeface="+mn-cs"/>
              </a:rPr>
              <a:t>will review the</a:t>
            </a:r>
            <a:r>
              <a:rPr lang="en-US" altLang="ko-KR" sz="1200" b="0" i="0" kern="1200" baseline="0" dirty="0" smtClean="0">
                <a:solidFill>
                  <a:schemeClr val="tx1"/>
                </a:solidFill>
                <a:effectLst/>
                <a:latin typeface="+mn-lt"/>
                <a:ea typeface="+mn-ea"/>
                <a:cs typeface="+mn-cs"/>
              </a:rPr>
              <a:t> key technologies in Blockchain and </a:t>
            </a:r>
            <a:r>
              <a:rPr lang="en-US" altLang="ko-KR" sz="1200" b="0" i="0" kern="1200" dirty="0" smtClean="0">
                <a:solidFill>
                  <a:schemeClr val="tx1"/>
                </a:solidFill>
                <a:effectLst/>
                <a:latin typeface="+mn-lt"/>
                <a:ea typeface="+mn-ea"/>
                <a:cs typeface="+mn-cs"/>
              </a:rPr>
              <a:t>explain the limitations of Bitcoin.</a:t>
            </a:r>
            <a:r>
              <a:rPr lang="en-US" altLang="ko-KR" sz="1200" b="0" i="0" kern="1200" baseline="0" dirty="0" smtClean="0">
                <a:solidFill>
                  <a:schemeClr val="tx1"/>
                </a:solidFill>
                <a:effectLst/>
                <a:latin typeface="+mn-lt"/>
                <a:ea typeface="+mn-ea"/>
                <a:cs typeface="+mn-cs"/>
              </a:rPr>
              <a:t> Recently, v</a:t>
            </a:r>
            <a:r>
              <a:rPr lang="en-US" altLang="ko-KR" sz="1200" b="0" i="0" kern="1200" dirty="0" smtClean="0">
                <a:solidFill>
                  <a:schemeClr val="tx1"/>
                </a:solidFill>
                <a:effectLst/>
                <a:latin typeface="+mn-lt"/>
                <a:ea typeface="+mn-ea"/>
                <a:cs typeface="+mn-cs"/>
              </a:rPr>
              <a:t>arious</a:t>
            </a:r>
            <a:r>
              <a:rPr lang="en-US" altLang="ko-KR" sz="1200" b="0" i="0" kern="1200" baseline="0" dirty="0" smtClean="0">
                <a:solidFill>
                  <a:schemeClr val="tx1"/>
                </a:solidFill>
                <a:effectLst/>
                <a:latin typeface="+mn-lt"/>
                <a:ea typeface="+mn-ea"/>
                <a:cs typeface="+mn-cs"/>
              </a:rPr>
              <a:t> industries around the world are trying to use Artificial Intelligence and Blockchain for solving hard problems and create new services using them. I will explain what they are.  I will e</a:t>
            </a:r>
            <a:r>
              <a:rPr lang="en-US" altLang="ko-KR" dirty="0" smtClean="0"/>
              <a:t>xplain the concepts and differences between public and private </a:t>
            </a:r>
            <a:r>
              <a:rPr lang="en-US" altLang="ko-KR" dirty="0" err="1" smtClean="0"/>
              <a:t>blockchains</a:t>
            </a:r>
            <a:r>
              <a:rPr lang="en-US" altLang="ko-KR" dirty="0" smtClean="0"/>
              <a:t>.</a:t>
            </a:r>
            <a:r>
              <a:rPr lang="en-US" altLang="ko-KR" sz="1200" b="0" i="0" kern="1200" baseline="0" dirty="0" smtClean="0">
                <a:solidFill>
                  <a:schemeClr val="tx1"/>
                </a:solidFill>
                <a:effectLst/>
                <a:latin typeface="+mn-lt"/>
                <a:ea typeface="+mn-ea"/>
                <a:cs typeface="+mn-cs"/>
              </a:rPr>
              <a:t> I will also explain v</a:t>
            </a:r>
            <a:r>
              <a:rPr lang="en-US" altLang="ko-KR" sz="1200" b="0" i="0" kern="1200" dirty="0" smtClean="0">
                <a:solidFill>
                  <a:schemeClr val="tx1"/>
                </a:solidFill>
                <a:effectLst/>
                <a:latin typeface="+mn-lt"/>
                <a:ea typeface="+mn-ea"/>
                <a:cs typeface="+mn-cs"/>
              </a:rPr>
              <a:t>arious</a:t>
            </a:r>
            <a:r>
              <a:rPr lang="en-US" altLang="ko-KR" sz="1200" b="0" i="0" kern="1200" baseline="0" dirty="0" smtClean="0">
                <a:solidFill>
                  <a:schemeClr val="tx1"/>
                </a:solidFill>
                <a:effectLst/>
                <a:latin typeface="+mn-lt"/>
                <a:ea typeface="+mn-ea"/>
                <a:cs typeface="+mn-cs"/>
              </a:rPr>
              <a:t> use cases that are being developed in industry using Blockchain. </a:t>
            </a:r>
          </a:p>
          <a:p>
            <a:pPr marL="0" marR="0" lvl="0" indent="0" algn="l" defTabSz="914400" rtl="0" eaLnBrk="1" fontAlgn="auto" latinLnBrk="1" hangingPunct="1">
              <a:lnSpc>
                <a:spcPct val="100000"/>
              </a:lnSpc>
              <a:spcBef>
                <a:spcPts val="0"/>
              </a:spcBef>
              <a:spcAft>
                <a:spcPts val="0"/>
              </a:spcAft>
              <a:buClrTx/>
              <a:buSzTx/>
              <a:buFontTx/>
              <a:buNone/>
              <a:tabLst/>
              <a:defRPr/>
            </a:pPr>
            <a:r>
              <a:rPr lang="ko-KR" altLang="en-US" sz="1400" dirty="0" smtClean="0"/>
              <a:t/>
            </a:r>
            <a:br>
              <a:rPr lang="ko-KR" altLang="en-US" sz="1400" dirty="0" smtClean="0"/>
            </a:br>
            <a:endParaRPr lang="en-US" altLang="ko-KR" sz="1400" baseline="0" dirty="0" smtClean="0"/>
          </a:p>
        </p:txBody>
      </p:sp>
      <p:sp>
        <p:nvSpPr>
          <p:cNvPr id="4" name="슬라이드 번호 개체 틀 3"/>
          <p:cNvSpPr>
            <a:spLocks noGrp="1"/>
          </p:cNvSpPr>
          <p:nvPr>
            <p:ph type="sldNum" sz="quarter" idx="10"/>
          </p:nvPr>
        </p:nvSpPr>
        <p:spPr/>
        <p:txBody>
          <a:bodyPr/>
          <a:lstStyle/>
          <a:p>
            <a:pPr>
              <a:defRPr/>
            </a:pPr>
            <a:fld id="{84829FF2-5533-40FC-8AEA-E097920589FF}" type="slidenum">
              <a:rPr lang="ko-KR" altLang="en-US" smtClean="0"/>
              <a:pPr>
                <a:defRPr/>
              </a:pPr>
              <a:t>2</a:t>
            </a:fld>
            <a:endParaRPr lang="ko-KR" altLang="en-US"/>
          </a:p>
        </p:txBody>
      </p:sp>
    </p:spTree>
    <p:extLst>
      <p:ext uri="{BB962C8B-B14F-4D97-AF65-F5344CB8AC3E}">
        <p14:creationId xmlns:p14="http://schemas.microsoft.com/office/powerpoint/2010/main" val="2219226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9F110D82-A774-4BC6-9FAC-E935AA010622}" type="slidenum">
              <a:rPr lang="ko-KR" altLang="en-US" smtClean="0"/>
              <a:t>24</a:t>
            </a:fld>
            <a:endParaRPr lang="ko-KR" altLang="en-US"/>
          </a:p>
        </p:txBody>
      </p:sp>
    </p:spTree>
    <p:extLst>
      <p:ext uri="{BB962C8B-B14F-4D97-AF65-F5344CB8AC3E}">
        <p14:creationId xmlns:p14="http://schemas.microsoft.com/office/powerpoint/2010/main" val="3136146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sz="1600" b="0" i="0"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630DE30E-BEA1-4274-ACA5-755779479033}" type="slidenum">
              <a:rPr lang="ko-KR" altLang="en-US" smtClean="0"/>
              <a:pPr/>
              <a:t>25</a:t>
            </a:fld>
            <a:endParaRPr lang="ko-KR" altLang="en-US"/>
          </a:p>
        </p:txBody>
      </p:sp>
    </p:spTree>
    <p:extLst>
      <p:ext uri="{BB962C8B-B14F-4D97-AF65-F5344CB8AC3E}">
        <p14:creationId xmlns:p14="http://schemas.microsoft.com/office/powerpoint/2010/main" val="1629543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0488" y="744538"/>
            <a:ext cx="6616700" cy="3722687"/>
          </a:xfrm>
        </p:spPr>
      </p:sp>
      <p:sp>
        <p:nvSpPr>
          <p:cNvPr id="3" name="슬라이드 노트 개체 틀 2"/>
          <p:cNvSpPr>
            <a:spLocks noGrp="1"/>
          </p:cNvSpPr>
          <p:nvPr>
            <p:ph type="body" idx="1"/>
          </p:nvPr>
        </p:nvSpPr>
        <p:spPr/>
        <p:txBody>
          <a:bodyPr/>
          <a:lstStyle/>
          <a:p>
            <a:pPr marL="0" marR="0" lvl="0" indent="0" algn="l" defTabSz="914400" rtl="0" eaLnBrk="0" fontAlgn="base" latinLnBrk="1" hangingPunct="0">
              <a:lnSpc>
                <a:spcPct val="100000"/>
              </a:lnSpc>
              <a:spcBef>
                <a:spcPct val="30000"/>
              </a:spcBef>
              <a:spcAft>
                <a:spcPct val="0"/>
              </a:spcAft>
              <a:buClrTx/>
              <a:buSzTx/>
              <a:buFontTx/>
              <a:buNone/>
              <a:tabLst/>
              <a:defRPr/>
            </a:pPr>
            <a:endParaRPr lang="en-US" altLang="ko-KR" dirty="0" smtClean="0"/>
          </a:p>
        </p:txBody>
      </p:sp>
      <p:sp>
        <p:nvSpPr>
          <p:cNvPr id="4" name="슬라이드 번호 개체 틀 3"/>
          <p:cNvSpPr>
            <a:spLocks noGrp="1"/>
          </p:cNvSpPr>
          <p:nvPr>
            <p:ph type="sldNum" sz="quarter" idx="10"/>
          </p:nvPr>
        </p:nvSpPr>
        <p:spPr/>
        <p:txBody>
          <a:bodyPr/>
          <a:lstStyle/>
          <a:p>
            <a:pPr>
              <a:defRPr/>
            </a:pPr>
            <a:fld id="{84829FF2-5533-40FC-8AEA-E097920589FF}" type="slidenum">
              <a:rPr lang="ko-KR" altLang="en-US" smtClean="0"/>
              <a:pPr>
                <a:defRPr/>
              </a:pPr>
              <a:t>3</a:t>
            </a:fld>
            <a:endParaRPr lang="ko-KR" altLang="en-US"/>
          </a:p>
        </p:txBody>
      </p:sp>
    </p:spTree>
    <p:extLst>
      <p:ext uri="{BB962C8B-B14F-4D97-AF65-F5344CB8AC3E}">
        <p14:creationId xmlns:p14="http://schemas.microsoft.com/office/powerpoint/2010/main" val="1371243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ko-KR" dirty="0" smtClean="0"/>
              <a:t>기존 통화의 문제점에 대해 알려 드리겠습니다. 우선 우리가 사용하는 동전과 지폐를 만들어야</a:t>
            </a:r>
            <a:r>
              <a:rPr lang="en-US" altLang="ko-KR" dirty="0" smtClean="0"/>
              <a:t> </a:t>
            </a:r>
            <a:r>
              <a:rPr lang="ko-KR" altLang="ko-KR" smtClean="0"/>
              <a:t>하기 </a:t>
            </a:r>
            <a:r>
              <a:rPr lang="ko-KR" altLang="ko-KR" dirty="0" smtClean="0"/>
              <a:t>때문에 생산 </a:t>
            </a:r>
            <a:r>
              <a:rPr lang="ko-KR" altLang="ko-KR" smtClean="0"/>
              <a:t>비용이 </a:t>
            </a:r>
            <a:r>
              <a:rPr lang="ko-KR" altLang="en-US" smtClean="0"/>
              <a:t>많이 듭</a:t>
            </a:r>
            <a:r>
              <a:rPr lang="ko-KR" altLang="ko-KR" smtClean="0"/>
              <a:t>니다</a:t>
            </a:r>
            <a:r>
              <a:rPr lang="ko-KR" altLang="ko-KR" dirty="0" smtClean="0"/>
              <a:t>. 또한 돈을 저장할 곳이 필요합니다. 누군가가 그</a:t>
            </a:r>
            <a:r>
              <a:rPr lang="en-US" altLang="ko-KR" dirty="0" smtClean="0"/>
              <a:t> </a:t>
            </a:r>
            <a:r>
              <a:rPr lang="ko-KR" altLang="en-US" smtClean="0"/>
              <a:t>돈</a:t>
            </a:r>
            <a:r>
              <a:rPr lang="ko-KR" altLang="ko-KR" smtClean="0"/>
              <a:t>을 </a:t>
            </a:r>
            <a:r>
              <a:rPr lang="ko-KR" altLang="ko-KR" dirty="0" smtClean="0"/>
              <a:t>훔칠지도 모른다는 두려움이 항상 있습니다. 전통적인 통화는 국가에 의해 통제되었으며, 환율 조작, 양적 완화 및 국가 이익을</a:t>
            </a:r>
            <a:r>
              <a:rPr lang="en-US" altLang="ko-KR" dirty="0" smtClean="0"/>
              <a:t> </a:t>
            </a:r>
            <a:r>
              <a:rPr lang="ko-KR" altLang="ko-KR" smtClean="0"/>
              <a:t>위한 이자율 조정과 같은 정책</a:t>
            </a:r>
            <a:r>
              <a:rPr lang="ko-KR" altLang="en-US" smtClean="0"/>
              <a:t>들이</a:t>
            </a:r>
            <a:r>
              <a:rPr lang="ko-KR" altLang="ko-KR" smtClean="0"/>
              <a:t> 많은 사람</a:t>
            </a:r>
            <a:r>
              <a:rPr lang="ko-KR" altLang="en-US" smtClean="0"/>
              <a:t>들과 </a:t>
            </a:r>
            <a:r>
              <a:rPr lang="ko-KR" altLang="ko-KR" smtClean="0"/>
              <a:t>주변 국가를 손상시킵니다. </a:t>
            </a:r>
            <a:r>
              <a:rPr lang="ko-KR" altLang="ko-KR" dirty="0" smtClean="0"/>
              <a:t>즉, 전통적인 통화는</a:t>
            </a:r>
            <a:r>
              <a:rPr lang="en-US" altLang="ko-KR" dirty="0" smtClean="0"/>
              <a:t> </a:t>
            </a:r>
            <a:r>
              <a:rPr lang="ko-KR" altLang="en-US" smtClean="0"/>
              <a:t>항상</a:t>
            </a:r>
            <a:r>
              <a:rPr lang="ko-KR" altLang="ko-KR" smtClean="0"/>
              <a:t> 정부의 이익에 따라 조작 될 위험에 처해 있으며 </a:t>
            </a:r>
            <a:r>
              <a:rPr lang="ko-KR" altLang="en-US" smtClean="0"/>
              <a:t>피할</a:t>
            </a:r>
            <a:r>
              <a:rPr lang="ko-KR" altLang="ko-KR" smtClean="0"/>
              <a:t> 수 없습니다. </a:t>
            </a:r>
            <a:r>
              <a:rPr lang="ko-KR" altLang="ko-KR" dirty="0" smtClean="0"/>
              <a:t>그리고 통화가 각국의 발행 대상과 다르므로 </a:t>
            </a:r>
            <a:r>
              <a:rPr lang="ko-KR" altLang="en-US" dirty="0" smtClean="0"/>
              <a:t>서로 </a:t>
            </a:r>
            <a:r>
              <a:rPr lang="ko-KR" altLang="ko-KR" dirty="0" smtClean="0"/>
              <a:t>다른 통화가 사용됩니다.</a:t>
            </a:r>
            <a:endParaRPr lang="en-US" altLang="ko-KR" u="none" dirty="0" smtClean="0">
              <a:effectLst/>
            </a:endParaRPr>
          </a:p>
          <a:p>
            <a:endParaRPr lang="en-US" altLang="ko-KR" sz="1200" b="0" i="0" kern="1200" dirty="0" smtClean="0">
              <a:solidFill>
                <a:schemeClr val="tx1"/>
              </a:solidFill>
              <a:effectLst/>
              <a:latin typeface="+mn-lt"/>
              <a:ea typeface="+mn-ea"/>
              <a:cs typeface="+mn-cs"/>
            </a:endParaRPr>
          </a:p>
          <a:p>
            <a:r>
              <a:rPr lang="en-US" altLang="ko-KR" sz="1200" b="0" i="0" kern="1200" dirty="0" smtClean="0">
                <a:solidFill>
                  <a:schemeClr val="tx1"/>
                </a:solidFill>
                <a:effectLst/>
                <a:latin typeface="+mn-lt"/>
                <a:ea typeface="+mn-ea"/>
                <a:cs typeface="+mn-cs"/>
              </a:rPr>
              <a:t>Let me tell you about the problems</a:t>
            </a:r>
            <a:r>
              <a:rPr lang="en-US" altLang="ko-KR" sz="1200" b="0" i="0" kern="1200" baseline="0" dirty="0" smtClean="0">
                <a:solidFill>
                  <a:schemeClr val="tx1"/>
                </a:solidFill>
                <a:effectLst/>
                <a:latin typeface="+mn-lt"/>
                <a:ea typeface="+mn-ea"/>
                <a:cs typeface="+mn-cs"/>
              </a:rPr>
              <a:t> </a:t>
            </a:r>
            <a:r>
              <a:rPr lang="en-US" altLang="ko-KR" sz="1200" b="0" i="0" kern="1200" dirty="0" smtClean="0">
                <a:solidFill>
                  <a:schemeClr val="tx1"/>
                </a:solidFill>
                <a:effectLst/>
                <a:latin typeface="+mn-lt"/>
                <a:ea typeface="+mn-ea"/>
                <a:cs typeface="+mn-cs"/>
              </a:rPr>
              <a:t>of the existing currency. First of all, there is a production cost because we have to make coins and bills that we use. Also, we need a place to store money. There is always a</a:t>
            </a:r>
            <a:r>
              <a:rPr lang="en-US" altLang="ko-KR" sz="1200" b="0" i="0" kern="1200" baseline="0" dirty="0" smtClean="0">
                <a:solidFill>
                  <a:schemeClr val="tx1"/>
                </a:solidFill>
                <a:effectLst/>
                <a:latin typeface="+mn-lt"/>
                <a:ea typeface="+mn-ea"/>
                <a:cs typeface="+mn-cs"/>
              </a:rPr>
              <a:t> fear that someone may steal them. </a:t>
            </a:r>
            <a:r>
              <a:rPr lang="en-US" altLang="ko-KR" sz="1200" b="0" i="0" kern="1200" dirty="0" smtClean="0">
                <a:solidFill>
                  <a:schemeClr val="tx1"/>
                </a:solidFill>
                <a:effectLst/>
                <a:latin typeface="+mn-lt"/>
                <a:ea typeface="+mn-ea"/>
                <a:cs typeface="+mn-cs"/>
              </a:rPr>
              <a:t>The traditional currency has been controlled by the state, and policies such as exchange rate manipulation, quantitative easing and rate adjustments in the interests of the state damage many people or neighboring countries. In other words, traditional currencies are always at risk of being manipulated in accordance with government interests and can not escape. And since the currency differs from the issuing subject in each country, different currencies are used. </a:t>
            </a:r>
          </a:p>
          <a:p>
            <a:endParaRPr lang="en-US" altLang="ko-KR" sz="1200" b="0" i="0" u="none"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630DE30E-BEA1-4274-ACA5-755779479033}" type="slidenum">
              <a:rPr lang="ko-KR" altLang="en-US" smtClean="0"/>
              <a:pPr/>
              <a:t>4</a:t>
            </a:fld>
            <a:endParaRPr lang="ko-KR" altLang="en-US"/>
          </a:p>
        </p:txBody>
      </p:sp>
    </p:spTree>
    <p:extLst>
      <p:ext uri="{BB962C8B-B14F-4D97-AF65-F5344CB8AC3E}">
        <p14:creationId xmlns:p14="http://schemas.microsoft.com/office/powerpoint/2010/main" val="1102354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fontScale="85000" lnSpcReduction="20000"/>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ko-KR" sz="1600" dirty="0" smtClean="0"/>
              <a:t>2017년 말, 암호</a:t>
            </a:r>
            <a:r>
              <a:rPr lang="ko-KR" altLang="en-US" sz="1600" dirty="0" smtClean="0"/>
              <a:t>화폐 열</a:t>
            </a:r>
            <a:r>
              <a:rPr lang="ko-KR" altLang="ko-KR" sz="1600" dirty="0" smtClean="0"/>
              <a:t>풍이 한국에 왔습니다. 많은 젊은이들이 </a:t>
            </a:r>
            <a:r>
              <a:rPr lang="ko-KR" altLang="en-US" sz="1600" dirty="0" smtClean="0"/>
              <a:t>암호화폐</a:t>
            </a:r>
            <a:r>
              <a:rPr lang="ko-KR" altLang="ko-KR" sz="1600" dirty="0" smtClean="0"/>
              <a:t>에 돈을 투자하기 시작했습니다.</a:t>
            </a:r>
            <a:r>
              <a:rPr lang="en-US" altLang="ko-KR" sz="1600" dirty="0" smtClean="0"/>
              <a:t> </a:t>
            </a:r>
            <a:r>
              <a:rPr lang="ko-KR" altLang="ko-KR" sz="1600" smtClean="0"/>
              <a:t>2018년 1월 6일</a:t>
            </a:r>
            <a:r>
              <a:rPr lang="en-US" altLang="ko-KR" sz="1600" dirty="0" smtClean="0"/>
              <a:t> </a:t>
            </a:r>
            <a:r>
              <a:rPr lang="ko-KR" altLang="ko-KR" sz="1600" smtClean="0"/>
              <a:t>한국에서 </a:t>
            </a:r>
            <a:r>
              <a:rPr lang="ko-KR" altLang="en-US" sz="1600" smtClean="0"/>
              <a:t>비트코인 한 개가 </a:t>
            </a:r>
            <a:r>
              <a:rPr lang="ko-KR" altLang="ko-KR" sz="1600" smtClean="0"/>
              <a:t>266</a:t>
            </a:r>
            <a:r>
              <a:rPr lang="en-US" altLang="ko-KR" sz="1600" dirty="0" smtClean="0"/>
              <a:t>0</a:t>
            </a:r>
            <a:r>
              <a:rPr lang="ko-KR" altLang="ko-KR" sz="1600" smtClean="0"/>
              <a:t>만</a:t>
            </a:r>
            <a:r>
              <a:rPr lang="ko-KR" altLang="en-US" sz="1600" smtClean="0"/>
              <a:t>원</a:t>
            </a:r>
            <a:r>
              <a:rPr lang="ko-KR" altLang="ko-KR" sz="1600" smtClean="0"/>
              <a:t>(또는 약 24,000 달러)으로 팔렸지만</a:t>
            </a:r>
            <a:r>
              <a:rPr lang="en-US" altLang="ko-KR" sz="1600" dirty="0" smtClean="0"/>
              <a:t>,</a:t>
            </a:r>
            <a:r>
              <a:rPr lang="ko-KR" altLang="ko-KR" sz="1600" smtClean="0"/>
              <a:t> 동일한 </a:t>
            </a:r>
            <a:r>
              <a:rPr lang="ko-KR" altLang="en-US" sz="1600" smtClean="0"/>
              <a:t>한 개의 비트코인</a:t>
            </a:r>
            <a:r>
              <a:rPr lang="ko-KR" altLang="ko-KR" sz="1600" smtClean="0"/>
              <a:t>이 </a:t>
            </a:r>
            <a:r>
              <a:rPr lang="ko-KR" altLang="en-US" sz="1600" smtClean="0"/>
              <a:t>미국에선 </a:t>
            </a:r>
            <a:r>
              <a:rPr lang="ko-KR" altLang="ko-KR" sz="1600" smtClean="0"/>
              <a:t>2,000만원(또는 18,000 달러)에 팔렸습니다. </a:t>
            </a:r>
            <a:r>
              <a:rPr lang="ko-KR" altLang="ko-KR" sz="1600" dirty="0" smtClean="0"/>
              <a:t>가격이 왜 </a:t>
            </a:r>
            <a:r>
              <a:rPr lang="ko-KR" altLang="en-US" sz="1600" dirty="0" smtClean="0"/>
              <a:t>이</a:t>
            </a:r>
            <a:r>
              <a:rPr lang="ko-KR" altLang="ko-KR" sz="1600" dirty="0" smtClean="0"/>
              <a:t>렇게 다</a:t>
            </a:r>
            <a:r>
              <a:rPr lang="ko-KR" altLang="en-US" sz="1600" dirty="0" smtClean="0"/>
              <a:t>를까</a:t>
            </a:r>
            <a:r>
              <a:rPr lang="ko-KR" altLang="ko-KR" sz="1600" dirty="0" smtClean="0"/>
              <a:t>요? 이것</a:t>
            </a:r>
            <a:r>
              <a:rPr lang="ko-KR" altLang="en-US" sz="1600" dirty="0" smtClean="0"/>
              <a:t>을 </a:t>
            </a:r>
            <a:r>
              <a:rPr lang="en-US" altLang="ko-KR" sz="1600" dirty="0" smtClean="0"/>
              <a:t>“</a:t>
            </a:r>
            <a:r>
              <a:rPr lang="ko-KR" altLang="ko-KR" sz="1600" smtClean="0"/>
              <a:t>김치 프리미</a:t>
            </a:r>
            <a:r>
              <a:rPr lang="ko-KR" altLang="en-US" sz="1600" smtClean="0"/>
              <a:t>엄</a:t>
            </a:r>
            <a:r>
              <a:rPr lang="en-US" altLang="ko-KR" sz="1600" dirty="0" smtClean="0"/>
              <a:t>” </a:t>
            </a:r>
            <a:r>
              <a:rPr lang="ko-KR" altLang="ko-KR" sz="1600" smtClean="0"/>
              <a:t>이라고 불</a:t>
            </a:r>
            <a:r>
              <a:rPr lang="ko-KR" altLang="en-US" sz="1600" smtClean="0"/>
              <a:t>렀</a:t>
            </a:r>
            <a:r>
              <a:rPr lang="ko-KR" altLang="ko-KR" sz="1600" smtClean="0"/>
              <a:t>습니다.</a:t>
            </a:r>
            <a:r>
              <a:rPr lang="en-US" altLang="ko-KR" sz="1600" dirty="0" smtClean="0"/>
              <a:t> </a:t>
            </a:r>
            <a:r>
              <a:rPr lang="ko-KR" altLang="en-US" sz="1200" b="0" i="0" kern="1200" smtClean="0">
                <a:solidFill>
                  <a:schemeClr val="tx1"/>
                </a:solidFill>
                <a:effectLst/>
                <a:latin typeface="+mn-lt"/>
                <a:ea typeface="+mn-ea"/>
                <a:cs typeface="+mn-cs"/>
              </a:rPr>
              <a:t>비트코인의 가격이 암호화폐 거래소마다 다른 이유는 각 거래소에서 거래하는 사람들이 다르기 때문입니다</a:t>
            </a:r>
            <a:r>
              <a:rPr lang="en-US" altLang="ko-KR" sz="1200" b="0" i="0" kern="1200" dirty="0" smtClean="0">
                <a:solidFill>
                  <a:schemeClr val="tx1"/>
                </a:solidFill>
                <a:effectLst/>
                <a:latin typeface="+mn-lt"/>
                <a:ea typeface="+mn-ea"/>
                <a:cs typeface="+mn-cs"/>
              </a:rPr>
              <a:t>. </a:t>
            </a:r>
            <a:r>
              <a:rPr lang="ko-KR" altLang="en-US" sz="1200" b="0" i="0" kern="1200" smtClean="0">
                <a:solidFill>
                  <a:schemeClr val="tx1"/>
                </a:solidFill>
                <a:effectLst/>
                <a:latin typeface="+mn-lt"/>
                <a:ea typeface="+mn-ea"/>
                <a:cs typeface="+mn-cs"/>
              </a:rPr>
              <a:t>주식과 같은 통합관리 시스템이 없기 때문에 각 사용자가 가격을 책정합니다</a:t>
            </a:r>
            <a:r>
              <a:rPr lang="en-US" altLang="ko-KR" sz="1200" b="0" i="0" kern="1200" dirty="0" smtClean="0">
                <a:solidFill>
                  <a:schemeClr val="tx1"/>
                </a:solidFill>
                <a:effectLst/>
                <a:latin typeface="+mn-lt"/>
                <a:ea typeface="+mn-ea"/>
                <a:cs typeface="+mn-cs"/>
              </a:rPr>
              <a:t>.</a:t>
            </a:r>
            <a:r>
              <a:rPr lang="ko-KR" altLang="en-US" sz="1200" b="0" i="0" kern="1200" baseline="0" smtClean="0">
                <a:solidFill>
                  <a:schemeClr val="tx1"/>
                </a:solidFill>
                <a:effectLst/>
                <a:latin typeface="+mn-lt"/>
                <a:ea typeface="+mn-ea"/>
                <a:cs typeface="+mn-cs"/>
              </a:rPr>
              <a:t> </a:t>
            </a:r>
            <a:r>
              <a:rPr lang="ko-KR" altLang="en-US" sz="1200" b="0" i="0" kern="1200" smtClean="0">
                <a:solidFill>
                  <a:schemeClr val="tx1"/>
                </a:solidFill>
                <a:effectLst/>
                <a:latin typeface="+mn-lt"/>
                <a:ea typeface="+mn-ea"/>
                <a:cs typeface="+mn-cs"/>
              </a:rPr>
              <a:t>비트코인의 가격이 그때보다 많이 떨어졌음에도 불구하고</a:t>
            </a:r>
            <a:r>
              <a:rPr lang="en-US" altLang="ko-KR" sz="1200" b="0" i="0" kern="1200" dirty="0" smtClean="0">
                <a:solidFill>
                  <a:schemeClr val="tx1"/>
                </a:solidFill>
                <a:effectLst/>
                <a:latin typeface="+mn-lt"/>
                <a:ea typeface="+mn-ea"/>
                <a:cs typeface="+mn-cs"/>
              </a:rPr>
              <a:t>, </a:t>
            </a:r>
            <a:r>
              <a:rPr lang="ko-KR" altLang="en-US" sz="1200" b="0" i="0" kern="1200" smtClean="0">
                <a:solidFill>
                  <a:schemeClr val="tx1"/>
                </a:solidFill>
                <a:effectLst/>
                <a:latin typeface="+mn-lt"/>
                <a:ea typeface="+mn-ea"/>
                <a:cs typeface="+mn-cs"/>
              </a:rPr>
              <a:t>그 열풍은 여전히 ​​한국뿐만 아니라 전 세계에서 계속되고 있습니다</a:t>
            </a:r>
            <a:r>
              <a:rPr lang="en-US" altLang="ko-KR" sz="1200" b="0" i="0" kern="1200" dirty="0" smtClean="0">
                <a:solidFill>
                  <a:schemeClr val="tx1"/>
                </a:solidFill>
                <a:effectLst/>
                <a:latin typeface="+mn-lt"/>
                <a:ea typeface="+mn-ea"/>
                <a:cs typeface="+mn-cs"/>
              </a:rPr>
              <a:t>. </a:t>
            </a:r>
            <a:r>
              <a:rPr lang="ko-KR" altLang="en-US" sz="1200" b="0" i="0" kern="1200" smtClean="0">
                <a:solidFill>
                  <a:schemeClr val="tx1"/>
                </a:solidFill>
                <a:effectLst/>
                <a:latin typeface="+mn-lt"/>
                <a:ea typeface="+mn-ea"/>
                <a:cs typeface="+mn-cs"/>
              </a:rPr>
              <a:t>비트코인과 다른 암호화폐에 대해 왜 이렇게 소란스러울까요</a:t>
            </a:r>
            <a:r>
              <a:rPr lang="en-US" altLang="ko-KR" sz="1200" b="0" i="0" kern="1200" dirty="0" smtClean="0">
                <a:solidFill>
                  <a:schemeClr val="tx1"/>
                </a:solidFill>
                <a:effectLst/>
                <a:latin typeface="+mn-lt"/>
                <a:ea typeface="+mn-ea"/>
                <a:cs typeface="+mn-cs"/>
              </a:rPr>
              <a:t>?</a:t>
            </a:r>
            <a:endParaRPr lang="en-US" altLang="ko-KR" sz="1200" b="0" i="0" kern="1200" baseline="0" dirty="0" smtClean="0">
              <a:solidFill>
                <a:schemeClr val="tx1"/>
              </a:solidFill>
              <a:effectLst/>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600" kern="1200" dirty="0" smtClean="0">
              <a:solidFill>
                <a:schemeClr val="tx1"/>
              </a:solidFill>
              <a:effectLst/>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600" kern="1200" dirty="0" smtClean="0">
                <a:solidFill>
                  <a:schemeClr val="tx1"/>
                </a:solidFill>
                <a:effectLst/>
                <a:latin typeface="+mn-lt"/>
                <a:ea typeface="+mn-ea"/>
                <a:cs typeface="+mn-cs"/>
              </a:rPr>
              <a:t>In late 2017, the cryptocurrency craze came</a:t>
            </a:r>
            <a:r>
              <a:rPr lang="en-US" altLang="ko-KR" sz="1600" kern="1200" baseline="0" dirty="0" smtClean="0">
                <a:solidFill>
                  <a:schemeClr val="tx1"/>
                </a:solidFill>
                <a:effectLst/>
                <a:latin typeface="+mn-lt"/>
                <a:ea typeface="+mn-ea"/>
                <a:cs typeface="+mn-cs"/>
              </a:rPr>
              <a:t> to</a:t>
            </a:r>
            <a:r>
              <a:rPr lang="en-US" altLang="ko-KR" sz="1600" kern="1200" dirty="0" smtClean="0">
                <a:solidFill>
                  <a:schemeClr val="tx1"/>
                </a:solidFill>
                <a:effectLst/>
                <a:latin typeface="+mn-lt"/>
                <a:ea typeface="+mn-ea"/>
                <a:cs typeface="+mn-cs"/>
              </a:rPr>
              <a:t> Korea. Many young people jumped into</a:t>
            </a:r>
            <a:r>
              <a:rPr lang="en-US" altLang="ko-KR" sz="1600" kern="1200" baseline="0" dirty="0" smtClean="0">
                <a:solidFill>
                  <a:schemeClr val="tx1"/>
                </a:solidFill>
                <a:effectLst/>
                <a:latin typeface="+mn-lt"/>
                <a:ea typeface="+mn-ea"/>
                <a:cs typeface="+mn-cs"/>
              </a:rPr>
              <a:t> investing their money on</a:t>
            </a:r>
            <a:r>
              <a:rPr lang="en-US" altLang="ko-KR" sz="1600" kern="1200" dirty="0" smtClean="0">
                <a:solidFill>
                  <a:schemeClr val="tx1"/>
                </a:solidFill>
                <a:effectLst/>
                <a:latin typeface="+mn-lt"/>
                <a:ea typeface="+mn-ea"/>
                <a:cs typeface="+mn-cs"/>
              </a:rPr>
              <a:t> cryptocurrencies. On January 6, 2018, the price of a single</a:t>
            </a:r>
            <a:r>
              <a:rPr lang="en-US" altLang="ko-KR" sz="1600" kern="1200" baseline="0" dirty="0" smtClean="0">
                <a:solidFill>
                  <a:schemeClr val="tx1"/>
                </a:solidFill>
                <a:effectLst/>
                <a:latin typeface="+mn-lt"/>
                <a:ea typeface="+mn-ea"/>
                <a:cs typeface="+mn-cs"/>
              </a:rPr>
              <a:t> B</a:t>
            </a:r>
            <a:r>
              <a:rPr lang="en-US" altLang="ko-KR" sz="1600" kern="1200" dirty="0" smtClean="0">
                <a:solidFill>
                  <a:schemeClr val="tx1"/>
                </a:solidFill>
                <a:effectLst/>
                <a:latin typeface="+mn-lt"/>
                <a:ea typeface="+mn-ea"/>
                <a:cs typeface="+mn-cs"/>
              </a:rPr>
              <a:t>itcoin was sold for 26.6 million won</a:t>
            </a:r>
            <a:r>
              <a:rPr lang="en-US" altLang="ko-KR" sz="1600" kern="1200" baseline="0" dirty="0" smtClean="0">
                <a:solidFill>
                  <a:schemeClr val="tx1"/>
                </a:solidFill>
                <a:effectLst/>
                <a:latin typeface="+mn-lt"/>
                <a:ea typeface="+mn-ea"/>
                <a:cs typeface="+mn-cs"/>
              </a:rPr>
              <a:t> </a:t>
            </a:r>
            <a:r>
              <a:rPr lang="en-US" altLang="ko-KR" sz="1600" kern="1200" dirty="0" smtClean="0">
                <a:solidFill>
                  <a:schemeClr val="tx1"/>
                </a:solidFill>
                <a:effectLst/>
                <a:latin typeface="+mn-lt"/>
                <a:ea typeface="+mn-ea"/>
                <a:cs typeface="+mn-cs"/>
              </a:rPr>
              <a:t>(or approx. 24</a:t>
            </a:r>
            <a:r>
              <a:rPr lang="en-US" altLang="ko-KR" sz="1600" kern="1200" baseline="0" dirty="0" smtClean="0">
                <a:solidFill>
                  <a:schemeClr val="tx1"/>
                </a:solidFill>
                <a:effectLst/>
                <a:latin typeface="+mn-lt"/>
                <a:ea typeface="+mn-ea"/>
                <a:cs typeface="+mn-cs"/>
              </a:rPr>
              <a:t> thousand US dollars) </a:t>
            </a:r>
            <a:r>
              <a:rPr lang="en-US" altLang="ko-KR" sz="1600" kern="1200" dirty="0" smtClean="0">
                <a:solidFill>
                  <a:schemeClr val="tx1"/>
                </a:solidFill>
                <a:effectLst/>
                <a:latin typeface="+mn-lt"/>
                <a:ea typeface="+mn-ea"/>
                <a:cs typeface="+mn-cs"/>
              </a:rPr>
              <a:t>in Korea, but the same Bitcoin was sold for around 20 million won (or 18 thousand US</a:t>
            </a:r>
            <a:r>
              <a:rPr lang="en-US" altLang="ko-KR" sz="1600" kern="1200" baseline="0" dirty="0" smtClean="0">
                <a:solidFill>
                  <a:schemeClr val="tx1"/>
                </a:solidFill>
                <a:effectLst/>
                <a:latin typeface="+mn-lt"/>
                <a:ea typeface="+mn-ea"/>
                <a:cs typeface="+mn-cs"/>
              </a:rPr>
              <a:t> dollars)</a:t>
            </a:r>
            <a:r>
              <a:rPr lang="en-US" altLang="ko-KR" sz="1600" kern="1200" dirty="0" smtClean="0">
                <a:solidFill>
                  <a:schemeClr val="tx1"/>
                </a:solidFill>
                <a:effectLst/>
                <a:latin typeface="+mn-lt"/>
                <a:ea typeface="+mn-ea"/>
                <a:cs typeface="+mn-cs"/>
              </a:rPr>
              <a:t> in the US. Why were the prices so different? This was called "Kimchi Premium“. </a:t>
            </a:r>
            <a:r>
              <a:rPr lang="en-US" altLang="ko-KR" sz="1200" b="0" i="0" kern="1200" dirty="0" smtClean="0">
                <a:solidFill>
                  <a:schemeClr val="tx1"/>
                </a:solidFill>
                <a:effectLst/>
                <a:latin typeface="+mn-lt"/>
                <a:ea typeface="+mn-ea"/>
                <a:cs typeface="+mn-cs"/>
              </a:rPr>
              <a:t>The reason why the prices of the Bitcoins vary from one coin exchange to another is because the people trading at each exchange are different. Since there is no integrated managed system like stocks, each users set the price. Although the price of Bitcoin has dropped a lot from that time, the craze is still continuing not only in Korea but around the world. What is all the fuss about Bitcoin and</a:t>
            </a:r>
            <a:r>
              <a:rPr lang="en-US" altLang="ko-KR" sz="1200" b="0" i="0" kern="1200" baseline="0" dirty="0" smtClean="0">
                <a:solidFill>
                  <a:schemeClr val="tx1"/>
                </a:solidFill>
                <a:effectLst/>
                <a:latin typeface="+mn-lt"/>
                <a:ea typeface="+mn-ea"/>
                <a:cs typeface="+mn-cs"/>
              </a:rPr>
              <a:t> other cryptocurrencies?</a:t>
            </a:r>
          </a:p>
          <a:p>
            <a:endParaRPr lang="en-US" altLang="ko-KR" sz="1600" b="0" i="0" kern="1200" baseline="0" dirty="0" smtClean="0">
              <a:solidFill>
                <a:schemeClr val="tx1"/>
              </a:solidFill>
              <a:effectLst/>
              <a:latin typeface="+mn-lt"/>
              <a:ea typeface="+mn-ea"/>
              <a:cs typeface="+mn-cs"/>
            </a:endParaRPr>
          </a:p>
          <a:p>
            <a:endParaRPr lang="en-US" altLang="ko-KR" sz="1600" b="0" i="0" kern="1200" baseline="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630DE30E-BEA1-4274-ACA5-755779479033}" type="slidenum">
              <a:rPr lang="ko-KR" altLang="en-US" smtClean="0"/>
              <a:pPr/>
              <a:t>5</a:t>
            </a:fld>
            <a:endParaRPr lang="ko-KR" altLang="en-US"/>
          </a:p>
        </p:txBody>
      </p:sp>
    </p:spTree>
    <p:extLst>
      <p:ext uri="{BB962C8B-B14F-4D97-AF65-F5344CB8AC3E}">
        <p14:creationId xmlns:p14="http://schemas.microsoft.com/office/powerpoint/2010/main" val="709390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ko-KR" dirty="0" smtClean="0"/>
              <a:t>기존 통화의 문제점에 대해 알려 드리겠습니다. 우선 우리가 사용하는 동전과 지폐를 만들어야</a:t>
            </a:r>
            <a:r>
              <a:rPr lang="en-US" altLang="ko-KR" dirty="0" smtClean="0"/>
              <a:t> </a:t>
            </a:r>
            <a:r>
              <a:rPr lang="ko-KR" altLang="ko-KR" smtClean="0"/>
              <a:t>하기 </a:t>
            </a:r>
            <a:r>
              <a:rPr lang="ko-KR" altLang="ko-KR" dirty="0" smtClean="0"/>
              <a:t>때문에 생산 </a:t>
            </a:r>
            <a:r>
              <a:rPr lang="ko-KR" altLang="ko-KR" smtClean="0"/>
              <a:t>비용이 </a:t>
            </a:r>
            <a:r>
              <a:rPr lang="ko-KR" altLang="en-US" smtClean="0"/>
              <a:t>많이 듭</a:t>
            </a:r>
            <a:r>
              <a:rPr lang="ko-KR" altLang="ko-KR" smtClean="0"/>
              <a:t>니다</a:t>
            </a:r>
            <a:r>
              <a:rPr lang="ko-KR" altLang="ko-KR" dirty="0" smtClean="0"/>
              <a:t>. 또한 돈을 저장할 곳이 필요합니다. 누군가가 그</a:t>
            </a:r>
            <a:r>
              <a:rPr lang="en-US" altLang="ko-KR" dirty="0" smtClean="0"/>
              <a:t> </a:t>
            </a:r>
            <a:r>
              <a:rPr lang="ko-KR" altLang="en-US" smtClean="0"/>
              <a:t>돈</a:t>
            </a:r>
            <a:r>
              <a:rPr lang="ko-KR" altLang="ko-KR" smtClean="0"/>
              <a:t>을 </a:t>
            </a:r>
            <a:r>
              <a:rPr lang="ko-KR" altLang="ko-KR" dirty="0" smtClean="0"/>
              <a:t>훔칠지도 모른다는 두려움이 항상 있습니다. 전통적인 통화는 국가에 의해 통제되었으며, 환율 조작, 양적 완화 및 국가 이익을</a:t>
            </a:r>
            <a:r>
              <a:rPr lang="en-US" altLang="ko-KR" dirty="0" smtClean="0"/>
              <a:t> </a:t>
            </a:r>
            <a:r>
              <a:rPr lang="ko-KR" altLang="ko-KR" smtClean="0"/>
              <a:t>위한 이자율 조정과 같은 정책</a:t>
            </a:r>
            <a:r>
              <a:rPr lang="ko-KR" altLang="en-US" smtClean="0"/>
              <a:t>들이</a:t>
            </a:r>
            <a:r>
              <a:rPr lang="ko-KR" altLang="ko-KR" smtClean="0"/>
              <a:t> 많은 사람</a:t>
            </a:r>
            <a:r>
              <a:rPr lang="ko-KR" altLang="en-US" smtClean="0"/>
              <a:t>들과 </a:t>
            </a:r>
            <a:r>
              <a:rPr lang="ko-KR" altLang="ko-KR" smtClean="0"/>
              <a:t>주변 국가를 손상시킵니다. </a:t>
            </a:r>
            <a:r>
              <a:rPr lang="ko-KR" altLang="ko-KR" dirty="0" smtClean="0"/>
              <a:t>즉, 전통적인 통화는</a:t>
            </a:r>
            <a:r>
              <a:rPr lang="en-US" altLang="ko-KR" dirty="0" smtClean="0"/>
              <a:t> </a:t>
            </a:r>
            <a:r>
              <a:rPr lang="ko-KR" altLang="en-US" smtClean="0"/>
              <a:t>항상</a:t>
            </a:r>
            <a:r>
              <a:rPr lang="ko-KR" altLang="ko-KR" smtClean="0"/>
              <a:t> 정부의 이익에 따라 조작 될 위험에 처해 있으며 </a:t>
            </a:r>
            <a:r>
              <a:rPr lang="ko-KR" altLang="en-US" smtClean="0"/>
              <a:t>피할</a:t>
            </a:r>
            <a:r>
              <a:rPr lang="ko-KR" altLang="ko-KR" smtClean="0"/>
              <a:t> 수 없습니다. </a:t>
            </a:r>
            <a:r>
              <a:rPr lang="ko-KR" altLang="ko-KR" dirty="0" smtClean="0"/>
              <a:t>그리고 통화가 각국의 발행 대상과 다르므로 </a:t>
            </a:r>
            <a:r>
              <a:rPr lang="ko-KR" altLang="en-US" dirty="0" smtClean="0"/>
              <a:t>서로 </a:t>
            </a:r>
            <a:r>
              <a:rPr lang="ko-KR" altLang="ko-KR" dirty="0" smtClean="0"/>
              <a:t>다른 통화가 사용됩니다.</a:t>
            </a:r>
            <a:endParaRPr lang="en-US" altLang="ko-KR" u="none" dirty="0" smtClean="0">
              <a:effectLst/>
            </a:endParaRPr>
          </a:p>
          <a:p>
            <a:endParaRPr lang="en-US" altLang="ko-KR" sz="1200" b="0" i="0" kern="1200" dirty="0" smtClean="0">
              <a:solidFill>
                <a:schemeClr val="tx1"/>
              </a:solidFill>
              <a:effectLst/>
              <a:latin typeface="+mn-lt"/>
              <a:ea typeface="+mn-ea"/>
              <a:cs typeface="+mn-cs"/>
            </a:endParaRPr>
          </a:p>
          <a:p>
            <a:r>
              <a:rPr lang="en-US" altLang="ko-KR" sz="1200" b="0" i="0" kern="1200" dirty="0" smtClean="0">
                <a:solidFill>
                  <a:schemeClr val="tx1"/>
                </a:solidFill>
                <a:effectLst/>
                <a:latin typeface="+mn-lt"/>
                <a:ea typeface="+mn-ea"/>
                <a:cs typeface="+mn-cs"/>
              </a:rPr>
              <a:t>Let me tell you about the problems</a:t>
            </a:r>
            <a:r>
              <a:rPr lang="en-US" altLang="ko-KR" sz="1200" b="0" i="0" kern="1200" baseline="0" dirty="0" smtClean="0">
                <a:solidFill>
                  <a:schemeClr val="tx1"/>
                </a:solidFill>
                <a:effectLst/>
                <a:latin typeface="+mn-lt"/>
                <a:ea typeface="+mn-ea"/>
                <a:cs typeface="+mn-cs"/>
              </a:rPr>
              <a:t> </a:t>
            </a:r>
            <a:r>
              <a:rPr lang="en-US" altLang="ko-KR" sz="1200" b="0" i="0" kern="1200" dirty="0" smtClean="0">
                <a:solidFill>
                  <a:schemeClr val="tx1"/>
                </a:solidFill>
                <a:effectLst/>
                <a:latin typeface="+mn-lt"/>
                <a:ea typeface="+mn-ea"/>
                <a:cs typeface="+mn-cs"/>
              </a:rPr>
              <a:t>of the existing currency. First of all, there is a production cost because we have to make coins and bills that we use. Also, we need a place to store money. There is always a</a:t>
            </a:r>
            <a:r>
              <a:rPr lang="en-US" altLang="ko-KR" sz="1200" b="0" i="0" kern="1200" baseline="0" dirty="0" smtClean="0">
                <a:solidFill>
                  <a:schemeClr val="tx1"/>
                </a:solidFill>
                <a:effectLst/>
                <a:latin typeface="+mn-lt"/>
                <a:ea typeface="+mn-ea"/>
                <a:cs typeface="+mn-cs"/>
              </a:rPr>
              <a:t> fear that someone may steal them. </a:t>
            </a:r>
            <a:r>
              <a:rPr lang="en-US" altLang="ko-KR" sz="1200" b="0" i="0" kern="1200" dirty="0" smtClean="0">
                <a:solidFill>
                  <a:schemeClr val="tx1"/>
                </a:solidFill>
                <a:effectLst/>
                <a:latin typeface="+mn-lt"/>
                <a:ea typeface="+mn-ea"/>
                <a:cs typeface="+mn-cs"/>
              </a:rPr>
              <a:t>The traditional currency has been controlled by the state, and policies such as exchange rate manipulation, quantitative easing and rate adjustments in the interests of the state damage many people or neighboring countries. In other words, traditional currencies are always at risk of being manipulated in accordance with government interests and can not escape. And since the currency differs from the issuing subject in each country, different currencies are used. </a:t>
            </a:r>
          </a:p>
          <a:p>
            <a:endParaRPr lang="en-US" altLang="ko-KR" sz="1200" b="0" i="0" u="none"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630DE30E-BEA1-4274-ACA5-755779479033}" type="slidenum">
              <a:rPr lang="ko-KR" altLang="en-US" smtClean="0"/>
              <a:pPr/>
              <a:t>6</a:t>
            </a:fld>
            <a:endParaRPr lang="ko-KR" altLang="en-US"/>
          </a:p>
        </p:txBody>
      </p:sp>
    </p:spTree>
    <p:extLst>
      <p:ext uri="{BB962C8B-B14F-4D97-AF65-F5344CB8AC3E}">
        <p14:creationId xmlns:p14="http://schemas.microsoft.com/office/powerpoint/2010/main" val="1048712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ko-KR" dirty="0" smtClean="0"/>
              <a:t>기존 통화의 문제점에 대해 알려 드리겠습니다. 우선 우리가 사용하는 동전과 지폐를 만들어야</a:t>
            </a:r>
            <a:r>
              <a:rPr lang="en-US" altLang="ko-KR" dirty="0" smtClean="0"/>
              <a:t> </a:t>
            </a:r>
            <a:r>
              <a:rPr lang="ko-KR" altLang="ko-KR" smtClean="0"/>
              <a:t>하기 </a:t>
            </a:r>
            <a:r>
              <a:rPr lang="ko-KR" altLang="ko-KR" dirty="0" smtClean="0"/>
              <a:t>때문에 생산 </a:t>
            </a:r>
            <a:r>
              <a:rPr lang="ko-KR" altLang="ko-KR" smtClean="0"/>
              <a:t>비용이 </a:t>
            </a:r>
            <a:r>
              <a:rPr lang="ko-KR" altLang="en-US" smtClean="0"/>
              <a:t>많이 듭</a:t>
            </a:r>
            <a:r>
              <a:rPr lang="ko-KR" altLang="ko-KR" smtClean="0"/>
              <a:t>니다</a:t>
            </a:r>
            <a:r>
              <a:rPr lang="ko-KR" altLang="ko-KR" dirty="0" smtClean="0"/>
              <a:t>. 또한 돈을 저장할 곳이 필요합니다. 누군가가 그</a:t>
            </a:r>
            <a:r>
              <a:rPr lang="en-US" altLang="ko-KR" dirty="0" smtClean="0"/>
              <a:t> </a:t>
            </a:r>
            <a:r>
              <a:rPr lang="ko-KR" altLang="en-US" smtClean="0"/>
              <a:t>돈</a:t>
            </a:r>
            <a:r>
              <a:rPr lang="ko-KR" altLang="ko-KR" smtClean="0"/>
              <a:t>을 </a:t>
            </a:r>
            <a:r>
              <a:rPr lang="ko-KR" altLang="ko-KR" dirty="0" smtClean="0"/>
              <a:t>훔칠지도 모른다는 두려움이 항상 있습니다. 전통적인 통화는 국가에 의해 통제되었으며, 환율 조작, 양적 완화 및 국가 이익을</a:t>
            </a:r>
            <a:r>
              <a:rPr lang="en-US" altLang="ko-KR" dirty="0" smtClean="0"/>
              <a:t> </a:t>
            </a:r>
            <a:r>
              <a:rPr lang="ko-KR" altLang="ko-KR" smtClean="0"/>
              <a:t>위한 이자율 조정과 같은 정책</a:t>
            </a:r>
            <a:r>
              <a:rPr lang="ko-KR" altLang="en-US" smtClean="0"/>
              <a:t>들이</a:t>
            </a:r>
            <a:r>
              <a:rPr lang="ko-KR" altLang="ko-KR" smtClean="0"/>
              <a:t> 많은 사람</a:t>
            </a:r>
            <a:r>
              <a:rPr lang="ko-KR" altLang="en-US" smtClean="0"/>
              <a:t>들과 </a:t>
            </a:r>
            <a:r>
              <a:rPr lang="ko-KR" altLang="ko-KR" smtClean="0"/>
              <a:t>주변 국가를 손상시킵니다. </a:t>
            </a:r>
            <a:r>
              <a:rPr lang="ko-KR" altLang="ko-KR" dirty="0" smtClean="0"/>
              <a:t>즉, 전통적인 통화는</a:t>
            </a:r>
            <a:r>
              <a:rPr lang="en-US" altLang="ko-KR" dirty="0" smtClean="0"/>
              <a:t> </a:t>
            </a:r>
            <a:r>
              <a:rPr lang="ko-KR" altLang="en-US" smtClean="0"/>
              <a:t>항상</a:t>
            </a:r>
            <a:r>
              <a:rPr lang="ko-KR" altLang="ko-KR" smtClean="0"/>
              <a:t> 정부의 이익에 따라 조작 될 위험에 처해 있으며 </a:t>
            </a:r>
            <a:r>
              <a:rPr lang="ko-KR" altLang="en-US" smtClean="0"/>
              <a:t>피할</a:t>
            </a:r>
            <a:r>
              <a:rPr lang="ko-KR" altLang="ko-KR" smtClean="0"/>
              <a:t> 수 없습니다. </a:t>
            </a:r>
            <a:r>
              <a:rPr lang="ko-KR" altLang="ko-KR" dirty="0" smtClean="0"/>
              <a:t>그리고 통화가 각국의 발행 대상과 다르므로 </a:t>
            </a:r>
            <a:r>
              <a:rPr lang="ko-KR" altLang="en-US" dirty="0" smtClean="0"/>
              <a:t>서로 </a:t>
            </a:r>
            <a:r>
              <a:rPr lang="ko-KR" altLang="ko-KR" dirty="0" smtClean="0"/>
              <a:t>다른 통화가 사용됩니다.</a:t>
            </a:r>
            <a:endParaRPr lang="en-US" altLang="ko-KR" u="none" dirty="0" smtClean="0">
              <a:effectLst/>
            </a:endParaRPr>
          </a:p>
          <a:p>
            <a:endParaRPr lang="en-US" altLang="ko-KR" sz="1200" b="0" i="0" kern="1200" dirty="0" smtClean="0">
              <a:solidFill>
                <a:schemeClr val="tx1"/>
              </a:solidFill>
              <a:effectLst/>
              <a:latin typeface="+mn-lt"/>
              <a:ea typeface="+mn-ea"/>
              <a:cs typeface="+mn-cs"/>
            </a:endParaRPr>
          </a:p>
          <a:p>
            <a:r>
              <a:rPr lang="en-US" altLang="ko-KR" sz="1200" b="0" i="0" kern="1200" dirty="0" smtClean="0">
                <a:solidFill>
                  <a:schemeClr val="tx1"/>
                </a:solidFill>
                <a:effectLst/>
                <a:latin typeface="+mn-lt"/>
                <a:ea typeface="+mn-ea"/>
                <a:cs typeface="+mn-cs"/>
              </a:rPr>
              <a:t>Let me tell you about the problems</a:t>
            </a:r>
            <a:r>
              <a:rPr lang="en-US" altLang="ko-KR" sz="1200" b="0" i="0" kern="1200" baseline="0" dirty="0" smtClean="0">
                <a:solidFill>
                  <a:schemeClr val="tx1"/>
                </a:solidFill>
                <a:effectLst/>
                <a:latin typeface="+mn-lt"/>
                <a:ea typeface="+mn-ea"/>
                <a:cs typeface="+mn-cs"/>
              </a:rPr>
              <a:t> </a:t>
            </a:r>
            <a:r>
              <a:rPr lang="en-US" altLang="ko-KR" sz="1200" b="0" i="0" kern="1200" dirty="0" smtClean="0">
                <a:solidFill>
                  <a:schemeClr val="tx1"/>
                </a:solidFill>
                <a:effectLst/>
                <a:latin typeface="+mn-lt"/>
                <a:ea typeface="+mn-ea"/>
                <a:cs typeface="+mn-cs"/>
              </a:rPr>
              <a:t>of the existing currency. First of all, there is a production cost because we have to make coins and bills that we use. Also, we need a place to store money. There is always a</a:t>
            </a:r>
            <a:r>
              <a:rPr lang="en-US" altLang="ko-KR" sz="1200" b="0" i="0" kern="1200" baseline="0" dirty="0" smtClean="0">
                <a:solidFill>
                  <a:schemeClr val="tx1"/>
                </a:solidFill>
                <a:effectLst/>
                <a:latin typeface="+mn-lt"/>
                <a:ea typeface="+mn-ea"/>
                <a:cs typeface="+mn-cs"/>
              </a:rPr>
              <a:t> fear that someone may steal them. </a:t>
            </a:r>
            <a:r>
              <a:rPr lang="en-US" altLang="ko-KR" sz="1200" b="0" i="0" kern="1200" dirty="0" smtClean="0">
                <a:solidFill>
                  <a:schemeClr val="tx1"/>
                </a:solidFill>
                <a:effectLst/>
                <a:latin typeface="+mn-lt"/>
                <a:ea typeface="+mn-ea"/>
                <a:cs typeface="+mn-cs"/>
              </a:rPr>
              <a:t>The traditional currency has been controlled by the state, and policies such as exchange rate manipulation, quantitative easing and rate adjustments in the interests of the state damage many people or neighboring countries. In other words, traditional currencies are always at risk of being manipulated in accordance with government interests and can not escape. And since the currency differs from the issuing subject in each country, different currencies are used. </a:t>
            </a:r>
          </a:p>
          <a:p>
            <a:endParaRPr lang="en-US" altLang="ko-KR" sz="1200" b="0" i="0" u="none"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630DE30E-BEA1-4274-ACA5-755779479033}" type="slidenum">
              <a:rPr lang="ko-KR" altLang="en-US" smtClean="0"/>
              <a:pPr/>
              <a:t>7</a:t>
            </a:fld>
            <a:endParaRPr lang="ko-KR" altLang="en-US"/>
          </a:p>
        </p:txBody>
      </p:sp>
    </p:spTree>
    <p:extLst>
      <p:ext uri="{BB962C8B-B14F-4D97-AF65-F5344CB8AC3E}">
        <p14:creationId xmlns:p14="http://schemas.microsoft.com/office/powerpoint/2010/main" val="587958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ko-KR" dirty="0" smtClean="0"/>
              <a:t>기존 통화의 문제점에 대해 알려 드리겠습니다. 우선 우리가 사용하는 동전과 지폐를 만들어야</a:t>
            </a:r>
            <a:r>
              <a:rPr lang="en-US" altLang="ko-KR" dirty="0" smtClean="0"/>
              <a:t> </a:t>
            </a:r>
            <a:r>
              <a:rPr lang="ko-KR" altLang="ko-KR" smtClean="0"/>
              <a:t>하기 </a:t>
            </a:r>
            <a:r>
              <a:rPr lang="ko-KR" altLang="ko-KR" dirty="0" smtClean="0"/>
              <a:t>때문에 생산 </a:t>
            </a:r>
            <a:r>
              <a:rPr lang="ko-KR" altLang="ko-KR" smtClean="0"/>
              <a:t>비용이 </a:t>
            </a:r>
            <a:r>
              <a:rPr lang="ko-KR" altLang="en-US" smtClean="0"/>
              <a:t>많이 듭</a:t>
            </a:r>
            <a:r>
              <a:rPr lang="ko-KR" altLang="ko-KR" smtClean="0"/>
              <a:t>니다</a:t>
            </a:r>
            <a:r>
              <a:rPr lang="ko-KR" altLang="ko-KR" dirty="0" smtClean="0"/>
              <a:t>. 또한 돈을 저장할 곳이 필요합니다. 누군가가 그</a:t>
            </a:r>
            <a:r>
              <a:rPr lang="en-US" altLang="ko-KR" dirty="0" smtClean="0"/>
              <a:t> </a:t>
            </a:r>
            <a:r>
              <a:rPr lang="ko-KR" altLang="en-US" smtClean="0"/>
              <a:t>돈</a:t>
            </a:r>
            <a:r>
              <a:rPr lang="ko-KR" altLang="ko-KR" smtClean="0"/>
              <a:t>을 </a:t>
            </a:r>
            <a:r>
              <a:rPr lang="ko-KR" altLang="ko-KR" dirty="0" smtClean="0"/>
              <a:t>훔칠지도 모른다는 두려움이 항상 있습니다. 전통적인 통화는 국가에 의해 통제되었으며, 환율 조작, 양적 완화 및 국가 이익을</a:t>
            </a:r>
            <a:r>
              <a:rPr lang="en-US" altLang="ko-KR" dirty="0" smtClean="0"/>
              <a:t> </a:t>
            </a:r>
            <a:r>
              <a:rPr lang="ko-KR" altLang="ko-KR" smtClean="0"/>
              <a:t>위한 이자율 조정과 같은 정책</a:t>
            </a:r>
            <a:r>
              <a:rPr lang="ko-KR" altLang="en-US" smtClean="0"/>
              <a:t>들이</a:t>
            </a:r>
            <a:r>
              <a:rPr lang="ko-KR" altLang="ko-KR" smtClean="0"/>
              <a:t> 많은 사람</a:t>
            </a:r>
            <a:r>
              <a:rPr lang="ko-KR" altLang="en-US" smtClean="0"/>
              <a:t>들과 </a:t>
            </a:r>
            <a:r>
              <a:rPr lang="ko-KR" altLang="ko-KR" smtClean="0"/>
              <a:t>주변 국가를 손상시킵니다. </a:t>
            </a:r>
            <a:r>
              <a:rPr lang="ko-KR" altLang="ko-KR" dirty="0" smtClean="0"/>
              <a:t>즉, 전통적인 통화는</a:t>
            </a:r>
            <a:r>
              <a:rPr lang="en-US" altLang="ko-KR" dirty="0" smtClean="0"/>
              <a:t> </a:t>
            </a:r>
            <a:r>
              <a:rPr lang="ko-KR" altLang="en-US" smtClean="0"/>
              <a:t>항상</a:t>
            </a:r>
            <a:r>
              <a:rPr lang="ko-KR" altLang="ko-KR" smtClean="0"/>
              <a:t> 정부의 이익에 따라 조작 될 위험에 처해 있으며 </a:t>
            </a:r>
            <a:r>
              <a:rPr lang="ko-KR" altLang="en-US" smtClean="0"/>
              <a:t>피할</a:t>
            </a:r>
            <a:r>
              <a:rPr lang="ko-KR" altLang="ko-KR" smtClean="0"/>
              <a:t> 수 없습니다. </a:t>
            </a:r>
            <a:r>
              <a:rPr lang="ko-KR" altLang="ko-KR" dirty="0" smtClean="0"/>
              <a:t>그리고 통화가 각국의 발행 대상과 다르므로 </a:t>
            </a:r>
            <a:r>
              <a:rPr lang="ko-KR" altLang="en-US" dirty="0" smtClean="0"/>
              <a:t>서로 </a:t>
            </a:r>
            <a:r>
              <a:rPr lang="ko-KR" altLang="ko-KR" dirty="0" smtClean="0"/>
              <a:t>다른 통화가 사용됩니다.</a:t>
            </a:r>
            <a:endParaRPr lang="en-US" altLang="ko-KR" u="none" dirty="0" smtClean="0">
              <a:effectLst/>
            </a:endParaRPr>
          </a:p>
          <a:p>
            <a:endParaRPr lang="en-US" altLang="ko-KR" sz="1200" b="0" i="0" kern="1200" dirty="0" smtClean="0">
              <a:solidFill>
                <a:schemeClr val="tx1"/>
              </a:solidFill>
              <a:effectLst/>
              <a:latin typeface="+mn-lt"/>
              <a:ea typeface="+mn-ea"/>
              <a:cs typeface="+mn-cs"/>
            </a:endParaRPr>
          </a:p>
          <a:p>
            <a:r>
              <a:rPr lang="en-US" altLang="ko-KR" sz="1200" b="0" i="0" kern="1200" dirty="0" smtClean="0">
                <a:solidFill>
                  <a:schemeClr val="tx1"/>
                </a:solidFill>
                <a:effectLst/>
                <a:latin typeface="+mn-lt"/>
                <a:ea typeface="+mn-ea"/>
                <a:cs typeface="+mn-cs"/>
              </a:rPr>
              <a:t>Let me tell you about the problems</a:t>
            </a:r>
            <a:r>
              <a:rPr lang="en-US" altLang="ko-KR" sz="1200" b="0" i="0" kern="1200" baseline="0" dirty="0" smtClean="0">
                <a:solidFill>
                  <a:schemeClr val="tx1"/>
                </a:solidFill>
                <a:effectLst/>
                <a:latin typeface="+mn-lt"/>
                <a:ea typeface="+mn-ea"/>
                <a:cs typeface="+mn-cs"/>
              </a:rPr>
              <a:t> </a:t>
            </a:r>
            <a:r>
              <a:rPr lang="en-US" altLang="ko-KR" sz="1200" b="0" i="0" kern="1200" dirty="0" smtClean="0">
                <a:solidFill>
                  <a:schemeClr val="tx1"/>
                </a:solidFill>
                <a:effectLst/>
                <a:latin typeface="+mn-lt"/>
                <a:ea typeface="+mn-ea"/>
                <a:cs typeface="+mn-cs"/>
              </a:rPr>
              <a:t>of the existing currency. First of all, there is a production cost because we have to make coins and bills that we use. Also, we need a place to store money. There is always a</a:t>
            </a:r>
            <a:r>
              <a:rPr lang="en-US" altLang="ko-KR" sz="1200" b="0" i="0" kern="1200" baseline="0" dirty="0" smtClean="0">
                <a:solidFill>
                  <a:schemeClr val="tx1"/>
                </a:solidFill>
                <a:effectLst/>
                <a:latin typeface="+mn-lt"/>
                <a:ea typeface="+mn-ea"/>
                <a:cs typeface="+mn-cs"/>
              </a:rPr>
              <a:t> fear that someone may steal them. </a:t>
            </a:r>
            <a:r>
              <a:rPr lang="en-US" altLang="ko-KR" sz="1200" b="0" i="0" kern="1200" dirty="0" smtClean="0">
                <a:solidFill>
                  <a:schemeClr val="tx1"/>
                </a:solidFill>
                <a:effectLst/>
                <a:latin typeface="+mn-lt"/>
                <a:ea typeface="+mn-ea"/>
                <a:cs typeface="+mn-cs"/>
              </a:rPr>
              <a:t>The traditional currency has been controlled by the state, and policies such as exchange rate manipulation, quantitative easing and rate adjustments in the interests of the state damage many people or neighboring countries. In other words, traditional currencies are always at risk of being manipulated in accordance with government interests and can not escape. And since the currency differs from the issuing subject in each country, different currencies are used. </a:t>
            </a:r>
          </a:p>
          <a:p>
            <a:endParaRPr lang="en-US" altLang="ko-KR" sz="1200" b="0" i="0" u="none"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630DE30E-BEA1-4274-ACA5-755779479033}" type="slidenum">
              <a:rPr lang="ko-KR" altLang="en-US" smtClean="0"/>
              <a:pPr/>
              <a:t>8</a:t>
            </a:fld>
            <a:endParaRPr lang="ko-KR" altLang="en-US"/>
          </a:p>
        </p:txBody>
      </p:sp>
    </p:spTree>
    <p:extLst>
      <p:ext uri="{BB962C8B-B14F-4D97-AF65-F5344CB8AC3E}">
        <p14:creationId xmlns:p14="http://schemas.microsoft.com/office/powerpoint/2010/main" val="1914960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ko-KR" dirty="0" smtClean="0"/>
              <a:t>기존 통화의 문제점에 대해 알려 드리겠습니다. 우선 우리가 사용하는 동전과 지폐를 만들어야</a:t>
            </a:r>
            <a:r>
              <a:rPr lang="en-US" altLang="ko-KR" dirty="0" smtClean="0"/>
              <a:t> </a:t>
            </a:r>
            <a:r>
              <a:rPr lang="ko-KR" altLang="ko-KR" smtClean="0"/>
              <a:t>하기 </a:t>
            </a:r>
            <a:r>
              <a:rPr lang="ko-KR" altLang="ko-KR" dirty="0" smtClean="0"/>
              <a:t>때문에 생산 </a:t>
            </a:r>
            <a:r>
              <a:rPr lang="ko-KR" altLang="ko-KR" smtClean="0"/>
              <a:t>비용이 </a:t>
            </a:r>
            <a:r>
              <a:rPr lang="ko-KR" altLang="en-US" smtClean="0"/>
              <a:t>많이 듭</a:t>
            </a:r>
            <a:r>
              <a:rPr lang="ko-KR" altLang="ko-KR" smtClean="0"/>
              <a:t>니다</a:t>
            </a:r>
            <a:r>
              <a:rPr lang="ko-KR" altLang="ko-KR" dirty="0" smtClean="0"/>
              <a:t>. 또한 돈을 저장할 곳이 필요합니다. 누군가가 그</a:t>
            </a:r>
            <a:r>
              <a:rPr lang="en-US" altLang="ko-KR" dirty="0" smtClean="0"/>
              <a:t> </a:t>
            </a:r>
            <a:r>
              <a:rPr lang="ko-KR" altLang="en-US" smtClean="0"/>
              <a:t>돈</a:t>
            </a:r>
            <a:r>
              <a:rPr lang="ko-KR" altLang="ko-KR" smtClean="0"/>
              <a:t>을 </a:t>
            </a:r>
            <a:r>
              <a:rPr lang="ko-KR" altLang="ko-KR" dirty="0" smtClean="0"/>
              <a:t>훔칠지도 모른다는 두려움이 항상 있습니다. 전통적인 통화는 국가에 의해 통제되었으며, 환율 조작, 양적 완화 및 국가 이익을</a:t>
            </a:r>
            <a:r>
              <a:rPr lang="en-US" altLang="ko-KR" dirty="0" smtClean="0"/>
              <a:t> </a:t>
            </a:r>
            <a:r>
              <a:rPr lang="ko-KR" altLang="ko-KR" smtClean="0"/>
              <a:t>위한 이자율 조정과 같은 정책</a:t>
            </a:r>
            <a:r>
              <a:rPr lang="ko-KR" altLang="en-US" smtClean="0"/>
              <a:t>들이</a:t>
            </a:r>
            <a:r>
              <a:rPr lang="ko-KR" altLang="ko-KR" smtClean="0"/>
              <a:t> 많은 사람</a:t>
            </a:r>
            <a:r>
              <a:rPr lang="ko-KR" altLang="en-US" smtClean="0"/>
              <a:t>들과 </a:t>
            </a:r>
            <a:r>
              <a:rPr lang="ko-KR" altLang="ko-KR" smtClean="0"/>
              <a:t>주변 국가를 손상시킵니다. </a:t>
            </a:r>
            <a:r>
              <a:rPr lang="ko-KR" altLang="ko-KR" dirty="0" smtClean="0"/>
              <a:t>즉, 전통적인 통화는</a:t>
            </a:r>
            <a:r>
              <a:rPr lang="en-US" altLang="ko-KR" dirty="0" smtClean="0"/>
              <a:t> </a:t>
            </a:r>
            <a:r>
              <a:rPr lang="ko-KR" altLang="en-US" smtClean="0"/>
              <a:t>항상</a:t>
            </a:r>
            <a:r>
              <a:rPr lang="ko-KR" altLang="ko-KR" smtClean="0"/>
              <a:t> 정부의 이익에 따라 조작 될 위험에 처해 있으며 </a:t>
            </a:r>
            <a:r>
              <a:rPr lang="ko-KR" altLang="en-US" smtClean="0"/>
              <a:t>피할</a:t>
            </a:r>
            <a:r>
              <a:rPr lang="ko-KR" altLang="ko-KR" smtClean="0"/>
              <a:t> 수 없습니다. </a:t>
            </a:r>
            <a:r>
              <a:rPr lang="ko-KR" altLang="ko-KR" dirty="0" smtClean="0"/>
              <a:t>그리고 통화가 각국의 발행 대상과 다르므로 </a:t>
            </a:r>
            <a:r>
              <a:rPr lang="ko-KR" altLang="en-US" dirty="0" smtClean="0"/>
              <a:t>서로 </a:t>
            </a:r>
            <a:r>
              <a:rPr lang="ko-KR" altLang="ko-KR" dirty="0" smtClean="0"/>
              <a:t>다른 통화가 사용됩니다.</a:t>
            </a:r>
            <a:endParaRPr lang="en-US" altLang="ko-KR" u="none" dirty="0" smtClean="0">
              <a:effectLst/>
            </a:endParaRPr>
          </a:p>
          <a:p>
            <a:endParaRPr lang="en-US" altLang="ko-KR" sz="1200" b="0" i="0" kern="1200" dirty="0" smtClean="0">
              <a:solidFill>
                <a:schemeClr val="tx1"/>
              </a:solidFill>
              <a:effectLst/>
              <a:latin typeface="+mn-lt"/>
              <a:ea typeface="+mn-ea"/>
              <a:cs typeface="+mn-cs"/>
            </a:endParaRPr>
          </a:p>
          <a:p>
            <a:r>
              <a:rPr lang="en-US" altLang="ko-KR" sz="1200" b="0" i="0" kern="1200" dirty="0" smtClean="0">
                <a:solidFill>
                  <a:schemeClr val="tx1"/>
                </a:solidFill>
                <a:effectLst/>
                <a:latin typeface="+mn-lt"/>
                <a:ea typeface="+mn-ea"/>
                <a:cs typeface="+mn-cs"/>
              </a:rPr>
              <a:t>Let me tell you about the problems</a:t>
            </a:r>
            <a:r>
              <a:rPr lang="en-US" altLang="ko-KR" sz="1200" b="0" i="0" kern="1200" baseline="0" dirty="0" smtClean="0">
                <a:solidFill>
                  <a:schemeClr val="tx1"/>
                </a:solidFill>
                <a:effectLst/>
                <a:latin typeface="+mn-lt"/>
                <a:ea typeface="+mn-ea"/>
                <a:cs typeface="+mn-cs"/>
              </a:rPr>
              <a:t> </a:t>
            </a:r>
            <a:r>
              <a:rPr lang="en-US" altLang="ko-KR" sz="1200" b="0" i="0" kern="1200" dirty="0" smtClean="0">
                <a:solidFill>
                  <a:schemeClr val="tx1"/>
                </a:solidFill>
                <a:effectLst/>
                <a:latin typeface="+mn-lt"/>
                <a:ea typeface="+mn-ea"/>
                <a:cs typeface="+mn-cs"/>
              </a:rPr>
              <a:t>of the existing currency. First of all, there is a production cost because we have to make coins and bills that we use. Also, we need a place to store money. There is always a</a:t>
            </a:r>
            <a:r>
              <a:rPr lang="en-US" altLang="ko-KR" sz="1200" b="0" i="0" kern="1200" baseline="0" dirty="0" smtClean="0">
                <a:solidFill>
                  <a:schemeClr val="tx1"/>
                </a:solidFill>
                <a:effectLst/>
                <a:latin typeface="+mn-lt"/>
                <a:ea typeface="+mn-ea"/>
                <a:cs typeface="+mn-cs"/>
              </a:rPr>
              <a:t> fear that someone may steal them. </a:t>
            </a:r>
            <a:r>
              <a:rPr lang="en-US" altLang="ko-KR" sz="1200" b="0" i="0" kern="1200" dirty="0" smtClean="0">
                <a:solidFill>
                  <a:schemeClr val="tx1"/>
                </a:solidFill>
                <a:effectLst/>
                <a:latin typeface="+mn-lt"/>
                <a:ea typeface="+mn-ea"/>
                <a:cs typeface="+mn-cs"/>
              </a:rPr>
              <a:t>The traditional currency has been controlled by the state, and policies such as exchange rate manipulation, quantitative easing and rate adjustments in the interests of the state damage many people or neighboring countries. In other words, traditional currencies are always at risk of being manipulated in accordance with government interests and can not escape. And since the currency differs from the issuing subject in each country, different currencies are used. </a:t>
            </a:r>
          </a:p>
          <a:p>
            <a:endParaRPr lang="en-US" altLang="ko-KR" sz="1200" b="0" i="0" u="none"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630DE30E-BEA1-4274-ACA5-755779479033}" type="slidenum">
              <a:rPr lang="ko-KR" altLang="en-US" smtClean="0"/>
              <a:pPr/>
              <a:t>9</a:t>
            </a:fld>
            <a:endParaRPr lang="ko-KR" altLang="en-US"/>
          </a:p>
        </p:txBody>
      </p:sp>
    </p:spTree>
    <p:extLst>
      <p:ext uri="{BB962C8B-B14F-4D97-AF65-F5344CB8AC3E}">
        <p14:creationId xmlns:p14="http://schemas.microsoft.com/office/powerpoint/2010/main" val="4101036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제목 슬라이드">
    <p:spTree>
      <p:nvGrpSpPr>
        <p:cNvPr id="1" name=""/>
        <p:cNvGrpSpPr/>
        <p:nvPr/>
      </p:nvGrpSpPr>
      <p:grpSpPr>
        <a:xfrm>
          <a:off x="0" y="0"/>
          <a:ext cx="0" cy="0"/>
          <a:chOff x="0" y="0"/>
          <a:chExt cx="0" cy="0"/>
        </a:xfrm>
      </p:grpSpPr>
      <p:sp>
        <p:nvSpPr>
          <p:cNvPr id="3" name="부제목 2"/>
          <p:cNvSpPr>
            <a:spLocks noGrp="1"/>
          </p:cNvSpPr>
          <p:nvPr>
            <p:ph type="subTitle" idx="1" hasCustomPrompt="1"/>
          </p:nvPr>
        </p:nvSpPr>
        <p:spPr>
          <a:xfrm>
            <a:off x="1047715" y="3500438"/>
            <a:ext cx="10191821" cy="2643206"/>
          </a:xfrm>
          <a:prstGeom prst="rect">
            <a:avLst/>
          </a:prstGeom>
        </p:spPr>
        <p:txBody>
          <a:bodyPr rtlCol="0">
            <a:noAutofit/>
          </a:bodyPr>
          <a:lstStyle>
            <a:lvl1pPr marL="0" indent="0" algn="ctr" rtl="0" eaLnBrk="1" fontAlgn="auto" latinLnBrk="1" hangingPunct="1">
              <a:lnSpc>
                <a:spcPct val="80000"/>
              </a:lnSpc>
              <a:spcBef>
                <a:spcPct val="20000"/>
              </a:spcBef>
              <a:spcAft>
                <a:spcPts val="0"/>
              </a:spcAft>
              <a:buFont typeface="Arial" pitchFamily="34" charset="0"/>
              <a:buNone/>
              <a:defRPr lang="ko-KR" altLang="en-US" sz="2200" b="1" kern="1200" baseline="0">
                <a:solidFill>
                  <a:schemeClr val="tx1"/>
                </a:solidFill>
                <a:latin typeface="Arial" pitchFamily="34" charset="0"/>
                <a:ea typeface="HY헤드라인M" pitchFamily="18" charset="-127"/>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eaLnBrk="1" fontAlgn="auto" hangingPunct="1">
              <a:spcAft>
                <a:spcPts val="0"/>
              </a:spcAft>
              <a:buFont typeface="Arial" pitchFamily="34" charset="0"/>
              <a:buNone/>
              <a:defRPr/>
            </a:pPr>
            <a:r>
              <a:rPr lang="en-US" altLang="ko-KR" dirty="0" smtClean="0"/>
              <a:t>Name</a:t>
            </a:r>
            <a:br>
              <a:rPr lang="en-US" altLang="ko-KR" dirty="0" smtClean="0"/>
            </a:br>
            <a:r>
              <a:rPr lang="en-US" altLang="ko-KR" dirty="0" smtClean="0"/>
              <a:t>DPNM Lab.</a:t>
            </a:r>
            <a:br>
              <a:rPr lang="en-US" altLang="ko-KR" dirty="0" smtClean="0"/>
            </a:br>
            <a:r>
              <a:rPr lang="en-US" altLang="ko-KR" dirty="0" smtClean="0"/>
              <a:t/>
            </a:r>
            <a:br>
              <a:rPr lang="en-US" altLang="ko-KR" dirty="0" smtClean="0"/>
            </a:br>
            <a:r>
              <a:rPr lang="en-US" altLang="ko-KR" dirty="0" smtClean="0">
                <a:solidFill>
                  <a:schemeClr val="tx1"/>
                </a:solidFill>
                <a:latin typeface="Arial" pitchFamily="34" charset="0"/>
                <a:cs typeface="Arial" pitchFamily="34" charset="0"/>
              </a:rPr>
              <a:t>Dept. of Computer Science and Engineering</a:t>
            </a:r>
            <a:br>
              <a:rPr lang="en-US" altLang="ko-KR" dirty="0" smtClean="0">
                <a:solidFill>
                  <a:schemeClr val="tx1"/>
                </a:solidFill>
                <a:latin typeface="Arial" pitchFamily="34" charset="0"/>
                <a:cs typeface="Arial" pitchFamily="34" charset="0"/>
              </a:rPr>
            </a:br>
            <a:r>
              <a:rPr lang="en-US" altLang="ko-KR" dirty="0" smtClean="0">
                <a:solidFill>
                  <a:schemeClr val="tx1"/>
                </a:solidFill>
                <a:latin typeface="Arial" pitchFamily="34" charset="0"/>
                <a:cs typeface="Arial" pitchFamily="34" charset="0"/>
              </a:rPr>
              <a:t>POSTECH, Korea</a:t>
            </a:r>
            <a:br>
              <a:rPr lang="en-US" altLang="ko-KR" dirty="0" smtClean="0">
                <a:solidFill>
                  <a:schemeClr val="tx1"/>
                </a:solidFill>
                <a:latin typeface="Arial" pitchFamily="34" charset="0"/>
                <a:cs typeface="Arial" pitchFamily="34" charset="0"/>
              </a:rPr>
            </a:br>
            <a:r>
              <a:rPr lang="en-US" altLang="ko-KR" dirty="0" smtClean="0">
                <a:solidFill>
                  <a:schemeClr val="tx1"/>
                </a:solidFill>
                <a:latin typeface="Arial" pitchFamily="34" charset="0"/>
                <a:cs typeface="Arial" pitchFamily="34" charset="0"/>
              </a:rPr>
              <a:t>mail@postech.ac.kr</a:t>
            </a:r>
            <a:br>
              <a:rPr lang="en-US" altLang="ko-KR" dirty="0" smtClean="0">
                <a:solidFill>
                  <a:schemeClr val="tx1"/>
                </a:solidFill>
                <a:latin typeface="Arial" pitchFamily="34" charset="0"/>
                <a:cs typeface="Arial" pitchFamily="34" charset="0"/>
              </a:rPr>
            </a:br>
            <a:r>
              <a:rPr lang="en-US" altLang="ko-KR" dirty="0" smtClean="0">
                <a:solidFill>
                  <a:schemeClr val="tx1"/>
                </a:solidFill>
                <a:latin typeface="Arial" pitchFamily="34" charset="0"/>
                <a:cs typeface="Arial" pitchFamily="34" charset="0"/>
              </a:rPr>
              <a:t/>
            </a:r>
            <a:br>
              <a:rPr lang="en-US" altLang="ko-KR" dirty="0" smtClean="0">
                <a:solidFill>
                  <a:schemeClr val="tx1"/>
                </a:solidFill>
                <a:latin typeface="Arial" pitchFamily="34" charset="0"/>
                <a:cs typeface="Arial" pitchFamily="34" charset="0"/>
              </a:rPr>
            </a:br>
            <a:r>
              <a:rPr lang="en-US" altLang="ko-KR" dirty="0" smtClean="0"/>
              <a:t>2009. </a:t>
            </a:r>
            <a:endParaRPr lang="ko-KR" altLang="en-US" dirty="0" smtClean="0">
              <a:solidFill>
                <a:schemeClr val="tx1"/>
              </a:solidFill>
              <a:latin typeface="Arial" pitchFamily="34" charset="0"/>
              <a:cs typeface="Arial" pitchFamily="34" charset="0"/>
            </a:endParaRPr>
          </a:p>
        </p:txBody>
      </p:sp>
      <p:sp>
        <p:nvSpPr>
          <p:cNvPr id="4" name="제목 3"/>
          <p:cNvSpPr>
            <a:spLocks noGrp="1"/>
          </p:cNvSpPr>
          <p:nvPr>
            <p:ph type="title"/>
          </p:nvPr>
        </p:nvSpPr>
        <p:spPr>
          <a:xfrm>
            <a:off x="619200" y="500042"/>
            <a:ext cx="10953600" cy="2642400"/>
          </a:xfrm>
          <a:prstGeom prst="roundRect">
            <a:avLst>
              <a:gd name="adj" fmla="val 8387"/>
            </a:avLst>
          </a:prstGeom>
          <a:solidFill>
            <a:schemeClr val="accent1">
              <a:alpha val="90000"/>
            </a:schemeClr>
          </a:solidFill>
          <a:effectLst>
            <a:outerShdw blurRad="50800" dist="38100" algn="l" rotWithShape="0">
              <a:prstClr val="black">
                <a:alpha val="40000"/>
              </a:prstClr>
            </a:outerShdw>
          </a:effectLst>
        </p:spPr>
        <p:txBody>
          <a:bodyPr/>
          <a:lstStyle>
            <a:lvl1pPr algn="ctr">
              <a:defRPr sz="4400"/>
            </a:lvl1pPr>
          </a:lstStyle>
          <a:p>
            <a:r>
              <a:rPr lang="ko-KR" altLang="en-US" smtClean="0"/>
              <a:t>마스터 제목 스타일 편집</a:t>
            </a:r>
            <a:endParaRPr lang="ko-KR" altLang="en-US" dirty="0"/>
          </a:p>
        </p:txBody>
      </p:sp>
    </p:spTree>
    <p:extLst>
      <p:ext uri="{BB962C8B-B14F-4D97-AF65-F5344CB8AC3E}">
        <p14:creationId xmlns:p14="http://schemas.microsoft.com/office/powerpoint/2010/main" val="950890480"/>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0" y="-2728"/>
            <a:ext cx="11525300" cy="623416"/>
          </a:xfrm>
          <a:solidFill>
            <a:srgbClr val="000099">
              <a:alpha val="90000"/>
            </a:srgbClr>
          </a:solidFill>
        </p:spPr>
        <p:txBody>
          <a:bodyPr/>
          <a:lstStyle>
            <a:lvl1pPr algn="l">
              <a:defRPr sz="3600" b="1" baseline="0">
                <a:solidFill>
                  <a:schemeClr val="bg1"/>
                </a:solidFill>
                <a:latin typeface="Arial" pitchFamily="34" charset="0"/>
                <a:ea typeface="HY헤드라인M" pitchFamily="18" charset="-127"/>
              </a:defRPr>
            </a:lvl1pPr>
          </a:lstStyle>
          <a:p>
            <a:r>
              <a:rPr lang="ko-KR" altLang="en-US" smtClean="0"/>
              <a:t>마스터 제목 스타일 편집</a:t>
            </a:r>
            <a:endParaRPr lang="ko-KR" altLang="en-US" dirty="0"/>
          </a:p>
        </p:txBody>
      </p:sp>
      <p:sp>
        <p:nvSpPr>
          <p:cNvPr id="3" name="내용 개체 틀 2"/>
          <p:cNvSpPr>
            <a:spLocks noGrp="1"/>
          </p:cNvSpPr>
          <p:nvPr>
            <p:ph idx="1"/>
          </p:nvPr>
        </p:nvSpPr>
        <p:spPr>
          <a:xfrm>
            <a:off x="191344" y="764704"/>
            <a:ext cx="11809312" cy="5616624"/>
          </a:xfrm>
          <a:prstGeom prst="rect">
            <a:avLst/>
          </a:prstGeom>
        </p:spPr>
        <p:txBody>
          <a:bodyPr>
            <a:normAutofit/>
          </a:bodyPr>
          <a:lstStyle>
            <a:lvl1pPr algn="l" latinLnBrk="0">
              <a:buFont typeface="Wingdings" pitchFamily="2" charset="2"/>
              <a:buChar char="§"/>
              <a:defRPr sz="2800" b="0" baseline="0">
                <a:solidFill>
                  <a:srgbClr val="000099"/>
                </a:solidFill>
                <a:latin typeface="Arial" pitchFamily="34" charset="0"/>
                <a:ea typeface="HY헤드라인M" panose="02030600000101010101" pitchFamily="18" charset="-127"/>
                <a:cs typeface="Arial" pitchFamily="34" charset="0"/>
              </a:defRPr>
            </a:lvl1pPr>
            <a:lvl2pPr algn="l" latinLnBrk="0">
              <a:buFont typeface="Arial" pitchFamily="34" charset="0"/>
              <a:buChar char="•"/>
              <a:defRPr sz="2400" b="0" baseline="0">
                <a:latin typeface="Arial" pitchFamily="34" charset="0"/>
                <a:ea typeface="HY헤드라인M" panose="02030600000101010101" pitchFamily="18" charset="-127"/>
                <a:cs typeface="Arial" pitchFamily="34" charset="0"/>
              </a:defRPr>
            </a:lvl2pPr>
            <a:lvl3pPr algn="l" latinLnBrk="0">
              <a:buFont typeface="Arial" pitchFamily="34" charset="0"/>
              <a:buChar char="−"/>
              <a:defRPr sz="2000" b="0" baseline="0">
                <a:latin typeface="Arial" pitchFamily="34" charset="0"/>
                <a:ea typeface="HY헤드라인M" panose="02030600000101010101" pitchFamily="18" charset="-127"/>
                <a:cs typeface="Arial" pitchFamily="34" charset="0"/>
              </a:defRPr>
            </a:lvl3pPr>
            <a:lvl4pPr algn="l" latinLnBrk="0">
              <a:defRPr sz="1800" b="0" baseline="0">
                <a:latin typeface="Arial" pitchFamily="34" charset="0"/>
                <a:ea typeface="HY헤드라인M" panose="02030600000101010101" pitchFamily="18" charset="-127"/>
                <a:cs typeface="Arial" pitchFamily="34" charset="0"/>
              </a:defRPr>
            </a:lvl4pPr>
            <a:lvl5pPr algn="l" latinLnBrk="0">
              <a:defRPr sz="1600" b="0" baseline="0">
                <a:latin typeface="Arial" pitchFamily="34" charset="0"/>
                <a:ea typeface="HY헤드라인M" panose="02030600000101010101" pitchFamily="18" charset="-127"/>
                <a:cs typeface="Arial" pitchFamily="34" charset="0"/>
              </a:defRPr>
            </a:lvl5p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dirty="0"/>
          </a:p>
        </p:txBody>
      </p:sp>
      <p:pic>
        <p:nvPicPr>
          <p:cNvPr id="4098" name="Picture 2" descr="30주년 엠블럼"/>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446" t="13403" r="22479" b="13600"/>
          <a:stretch/>
        </p:blipFill>
        <p:spPr bwMode="auto">
          <a:xfrm>
            <a:off x="11525300" y="1"/>
            <a:ext cx="666700" cy="62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118474"/>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사용자 지정 레이아웃">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209335"/>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제목 슬라이드">
    <p:spTree>
      <p:nvGrpSpPr>
        <p:cNvPr id="1" name=""/>
        <p:cNvGrpSpPr/>
        <p:nvPr/>
      </p:nvGrpSpPr>
      <p:grpSpPr>
        <a:xfrm>
          <a:off x="0" y="0"/>
          <a:ext cx="0" cy="0"/>
          <a:chOff x="0" y="0"/>
          <a:chExt cx="0" cy="0"/>
        </a:xfrm>
      </p:grpSpPr>
      <p:sp>
        <p:nvSpPr>
          <p:cNvPr id="3" name="부제목 2"/>
          <p:cNvSpPr>
            <a:spLocks noGrp="1"/>
          </p:cNvSpPr>
          <p:nvPr>
            <p:ph type="subTitle" idx="1" hasCustomPrompt="1"/>
          </p:nvPr>
        </p:nvSpPr>
        <p:spPr>
          <a:xfrm>
            <a:off x="1047715" y="3500438"/>
            <a:ext cx="10191821" cy="2643206"/>
          </a:xfrm>
          <a:prstGeom prst="rect">
            <a:avLst/>
          </a:prstGeom>
        </p:spPr>
        <p:txBody>
          <a:bodyPr rtlCol="0">
            <a:noAutofit/>
          </a:bodyPr>
          <a:lstStyle>
            <a:lvl1pPr marL="0" indent="0" algn="ctr" rtl="0" eaLnBrk="1" fontAlgn="auto" latinLnBrk="1" hangingPunct="1">
              <a:lnSpc>
                <a:spcPct val="80000"/>
              </a:lnSpc>
              <a:spcBef>
                <a:spcPct val="20000"/>
              </a:spcBef>
              <a:spcAft>
                <a:spcPts val="0"/>
              </a:spcAft>
              <a:buFont typeface="Arial" pitchFamily="34" charset="0"/>
              <a:buNone/>
              <a:defRPr lang="ko-KR" altLang="en-US" sz="2200" b="1" kern="1200" baseline="0">
                <a:solidFill>
                  <a:schemeClr val="tx1"/>
                </a:solidFill>
                <a:latin typeface="Arial" pitchFamily="34" charset="0"/>
                <a:ea typeface="HY헤드라인M" pitchFamily="18" charset="-127"/>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eaLnBrk="1" fontAlgn="auto" hangingPunct="1">
              <a:spcAft>
                <a:spcPts val="0"/>
              </a:spcAft>
              <a:buFont typeface="Arial" pitchFamily="34" charset="0"/>
              <a:buNone/>
              <a:defRPr/>
            </a:pPr>
            <a:r>
              <a:rPr lang="en-US" altLang="ko-KR" dirty="0" smtClean="0"/>
              <a:t>Name</a:t>
            </a:r>
            <a:br>
              <a:rPr lang="en-US" altLang="ko-KR" dirty="0" smtClean="0"/>
            </a:br>
            <a:r>
              <a:rPr lang="en-US" altLang="ko-KR" dirty="0" smtClean="0"/>
              <a:t>DPNM Lab.</a:t>
            </a:r>
            <a:br>
              <a:rPr lang="en-US" altLang="ko-KR" dirty="0" smtClean="0"/>
            </a:br>
            <a:r>
              <a:rPr lang="en-US" altLang="ko-KR" dirty="0" smtClean="0"/>
              <a:t/>
            </a:r>
            <a:br>
              <a:rPr lang="en-US" altLang="ko-KR" dirty="0" smtClean="0"/>
            </a:br>
            <a:r>
              <a:rPr lang="en-US" altLang="ko-KR" dirty="0" smtClean="0">
                <a:solidFill>
                  <a:schemeClr val="tx1"/>
                </a:solidFill>
                <a:latin typeface="Arial" pitchFamily="34" charset="0"/>
                <a:cs typeface="Arial" pitchFamily="34" charset="0"/>
              </a:rPr>
              <a:t>Dept. of Computer Science and Engineering</a:t>
            </a:r>
            <a:br>
              <a:rPr lang="en-US" altLang="ko-KR" dirty="0" smtClean="0">
                <a:solidFill>
                  <a:schemeClr val="tx1"/>
                </a:solidFill>
                <a:latin typeface="Arial" pitchFamily="34" charset="0"/>
                <a:cs typeface="Arial" pitchFamily="34" charset="0"/>
              </a:rPr>
            </a:br>
            <a:r>
              <a:rPr lang="en-US" altLang="ko-KR" dirty="0" smtClean="0">
                <a:solidFill>
                  <a:schemeClr val="tx1"/>
                </a:solidFill>
                <a:latin typeface="Arial" pitchFamily="34" charset="0"/>
                <a:cs typeface="Arial" pitchFamily="34" charset="0"/>
              </a:rPr>
              <a:t>POSTECH, Korea</a:t>
            </a:r>
            <a:br>
              <a:rPr lang="en-US" altLang="ko-KR" dirty="0" smtClean="0">
                <a:solidFill>
                  <a:schemeClr val="tx1"/>
                </a:solidFill>
                <a:latin typeface="Arial" pitchFamily="34" charset="0"/>
                <a:cs typeface="Arial" pitchFamily="34" charset="0"/>
              </a:rPr>
            </a:br>
            <a:r>
              <a:rPr lang="en-US" altLang="ko-KR" dirty="0" smtClean="0">
                <a:solidFill>
                  <a:schemeClr val="tx1"/>
                </a:solidFill>
                <a:latin typeface="Arial" pitchFamily="34" charset="0"/>
                <a:cs typeface="Arial" pitchFamily="34" charset="0"/>
              </a:rPr>
              <a:t>mail@postech.ac.kr</a:t>
            </a:r>
            <a:br>
              <a:rPr lang="en-US" altLang="ko-KR" dirty="0" smtClean="0">
                <a:solidFill>
                  <a:schemeClr val="tx1"/>
                </a:solidFill>
                <a:latin typeface="Arial" pitchFamily="34" charset="0"/>
                <a:cs typeface="Arial" pitchFamily="34" charset="0"/>
              </a:rPr>
            </a:br>
            <a:r>
              <a:rPr lang="en-US" altLang="ko-KR" dirty="0" smtClean="0">
                <a:solidFill>
                  <a:schemeClr val="tx1"/>
                </a:solidFill>
                <a:latin typeface="Arial" pitchFamily="34" charset="0"/>
                <a:cs typeface="Arial" pitchFamily="34" charset="0"/>
              </a:rPr>
              <a:t/>
            </a:r>
            <a:br>
              <a:rPr lang="en-US" altLang="ko-KR" dirty="0" smtClean="0">
                <a:solidFill>
                  <a:schemeClr val="tx1"/>
                </a:solidFill>
                <a:latin typeface="Arial" pitchFamily="34" charset="0"/>
                <a:cs typeface="Arial" pitchFamily="34" charset="0"/>
              </a:rPr>
            </a:br>
            <a:r>
              <a:rPr lang="en-US" altLang="ko-KR" dirty="0" smtClean="0"/>
              <a:t>2009. </a:t>
            </a:r>
            <a:endParaRPr lang="ko-KR" altLang="en-US" dirty="0" smtClean="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558078621"/>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제목 슬라이드">
    <p:spTree>
      <p:nvGrpSpPr>
        <p:cNvPr id="1" name=""/>
        <p:cNvGrpSpPr/>
        <p:nvPr/>
      </p:nvGrpSpPr>
      <p:grpSpPr>
        <a:xfrm>
          <a:off x="0" y="0"/>
          <a:ext cx="0" cy="0"/>
          <a:chOff x="0" y="0"/>
          <a:chExt cx="0" cy="0"/>
        </a:xfrm>
      </p:grpSpPr>
      <p:sp>
        <p:nvSpPr>
          <p:cNvPr id="3" name="부제목 2"/>
          <p:cNvSpPr>
            <a:spLocks noGrp="1"/>
          </p:cNvSpPr>
          <p:nvPr>
            <p:ph type="subTitle" idx="1" hasCustomPrompt="1"/>
          </p:nvPr>
        </p:nvSpPr>
        <p:spPr>
          <a:xfrm>
            <a:off x="1047715" y="3500438"/>
            <a:ext cx="10191821" cy="2643206"/>
          </a:xfrm>
          <a:prstGeom prst="rect">
            <a:avLst/>
          </a:prstGeom>
        </p:spPr>
        <p:txBody>
          <a:bodyPr rtlCol="0">
            <a:noAutofit/>
          </a:bodyPr>
          <a:lstStyle>
            <a:lvl1pPr marL="0" indent="0" algn="ctr" rtl="0" eaLnBrk="1" fontAlgn="auto" latinLnBrk="1" hangingPunct="1">
              <a:lnSpc>
                <a:spcPct val="80000"/>
              </a:lnSpc>
              <a:spcBef>
                <a:spcPct val="20000"/>
              </a:spcBef>
              <a:spcAft>
                <a:spcPts val="0"/>
              </a:spcAft>
              <a:buFont typeface="Arial" pitchFamily="34" charset="0"/>
              <a:buNone/>
              <a:defRPr lang="ko-KR" altLang="en-US" sz="2200" b="1" kern="1200" baseline="0">
                <a:solidFill>
                  <a:schemeClr val="tx1"/>
                </a:solidFill>
                <a:latin typeface="Arial" pitchFamily="34" charset="0"/>
                <a:ea typeface="HY헤드라인M" pitchFamily="18" charset="-127"/>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eaLnBrk="1" fontAlgn="auto" hangingPunct="1">
              <a:spcAft>
                <a:spcPts val="0"/>
              </a:spcAft>
              <a:buFont typeface="Arial" pitchFamily="34" charset="0"/>
              <a:buNone/>
              <a:defRPr/>
            </a:pPr>
            <a:r>
              <a:rPr lang="en-US" altLang="ko-KR" dirty="0" smtClean="0"/>
              <a:t>Name</a:t>
            </a:r>
            <a:br>
              <a:rPr lang="en-US" altLang="ko-KR" dirty="0" smtClean="0"/>
            </a:br>
            <a:r>
              <a:rPr lang="en-US" altLang="ko-KR" dirty="0" smtClean="0"/>
              <a:t>DPNM Lab.</a:t>
            </a:r>
            <a:br>
              <a:rPr lang="en-US" altLang="ko-KR" dirty="0" smtClean="0"/>
            </a:br>
            <a:r>
              <a:rPr lang="en-US" altLang="ko-KR" dirty="0" smtClean="0"/>
              <a:t/>
            </a:r>
            <a:br>
              <a:rPr lang="en-US" altLang="ko-KR" dirty="0" smtClean="0"/>
            </a:br>
            <a:r>
              <a:rPr lang="en-US" altLang="ko-KR" dirty="0" smtClean="0">
                <a:solidFill>
                  <a:schemeClr val="tx1"/>
                </a:solidFill>
                <a:latin typeface="Arial" pitchFamily="34" charset="0"/>
                <a:cs typeface="Arial" pitchFamily="34" charset="0"/>
              </a:rPr>
              <a:t>Dept. of Computer Science and Engineering</a:t>
            </a:r>
            <a:br>
              <a:rPr lang="en-US" altLang="ko-KR" dirty="0" smtClean="0">
                <a:solidFill>
                  <a:schemeClr val="tx1"/>
                </a:solidFill>
                <a:latin typeface="Arial" pitchFamily="34" charset="0"/>
                <a:cs typeface="Arial" pitchFamily="34" charset="0"/>
              </a:rPr>
            </a:br>
            <a:r>
              <a:rPr lang="en-US" altLang="ko-KR" dirty="0" smtClean="0">
                <a:solidFill>
                  <a:schemeClr val="tx1"/>
                </a:solidFill>
                <a:latin typeface="Arial" pitchFamily="34" charset="0"/>
                <a:cs typeface="Arial" pitchFamily="34" charset="0"/>
              </a:rPr>
              <a:t>POSTECH, Korea</a:t>
            </a:r>
            <a:br>
              <a:rPr lang="en-US" altLang="ko-KR" dirty="0" smtClean="0">
                <a:solidFill>
                  <a:schemeClr val="tx1"/>
                </a:solidFill>
                <a:latin typeface="Arial" pitchFamily="34" charset="0"/>
                <a:cs typeface="Arial" pitchFamily="34" charset="0"/>
              </a:rPr>
            </a:br>
            <a:r>
              <a:rPr lang="en-US" altLang="ko-KR" dirty="0" smtClean="0">
                <a:solidFill>
                  <a:schemeClr val="tx1"/>
                </a:solidFill>
                <a:latin typeface="Arial" pitchFamily="34" charset="0"/>
                <a:cs typeface="Arial" pitchFamily="34" charset="0"/>
              </a:rPr>
              <a:t>mail@postech.ac.kr</a:t>
            </a:r>
            <a:br>
              <a:rPr lang="en-US" altLang="ko-KR" dirty="0" smtClean="0">
                <a:solidFill>
                  <a:schemeClr val="tx1"/>
                </a:solidFill>
                <a:latin typeface="Arial" pitchFamily="34" charset="0"/>
                <a:cs typeface="Arial" pitchFamily="34" charset="0"/>
              </a:rPr>
            </a:br>
            <a:r>
              <a:rPr lang="en-US" altLang="ko-KR" dirty="0" smtClean="0">
                <a:solidFill>
                  <a:schemeClr val="tx1"/>
                </a:solidFill>
                <a:latin typeface="Arial" pitchFamily="34" charset="0"/>
                <a:cs typeface="Arial" pitchFamily="34" charset="0"/>
              </a:rPr>
              <a:t/>
            </a:r>
            <a:br>
              <a:rPr lang="en-US" altLang="ko-KR" dirty="0" smtClean="0">
                <a:solidFill>
                  <a:schemeClr val="tx1"/>
                </a:solidFill>
                <a:latin typeface="Arial" pitchFamily="34" charset="0"/>
                <a:cs typeface="Arial" pitchFamily="34" charset="0"/>
              </a:rPr>
            </a:br>
            <a:r>
              <a:rPr lang="en-US" altLang="ko-KR" dirty="0" smtClean="0"/>
              <a:t>2009. </a:t>
            </a:r>
            <a:endParaRPr lang="ko-KR" altLang="en-US" dirty="0" smtClean="0">
              <a:solidFill>
                <a:schemeClr val="tx1"/>
              </a:solidFill>
              <a:latin typeface="Arial" pitchFamily="34" charset="0"/>
              <a:cs typeface="Arial" pitchFamily="34" charset="0"/>
            </a:endParaRPr>
          </a:p>
        </p:txBody>
      </p:sp>
      <p:sp>
        <p:nvSpPr>
          <p:cNvPr id="26" name="직사각형 25"/>
          <p:cNvSpPr/>
          <p:nvPr/>
        </p:nvSpPr>
        <p:spPr>
          <a:xfrm>
            <a:off x="0" y="0"/>
            <a:ext cx="12192000" cy="3212976"/>
          </a:xfrm>
          <a:prstGeom prst="rect">
            <a:avLst/>
          </a:prstGeom>
          <a:solidFill>
            <a:schemeClr val="tx1">
              <a:lumMod val="95000"/>
              <a:lumOff val="5000"/>
            </a:schemeClr>
          </a:solidFill>
          <a:ln w="50800" cap="rnd" cmpd="thickThin"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Georgia"/>
              <a:ea typeface="+mn-ea"/>
              <a:cs typeface="+mn-cs"/>
            </a:endParaRPr>
          </a:p>
        </p:txBody>
      </p:sp>
    </p:spTree>
    <p:extLst>
      <p:ext uri="{BB962C8B-B14F-4D97-AF65-F5344CB8AC3E}">
        <p14:creationId xmlns:p14="http://schemas.microsoft.com/office/powerpoint/2010/main" val="3615264828"/>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사용자정의">
    <p:spTree>
      <p:nvGrpSpPr>
        <p:cNvPr id="1" name=""/>
        <p:cNvGrpSpPr/>
        <p:nvPr/>
      </p:nvGrpSpPr>
      <p:grpSpPr>
        <a:xfrm>
          <a:off x="0" y="0"/>
          <a:ext cx="0" cy="0"/>
          <a:chOff x="0" y="0"/>
          <a:chExt cx="0" cy="0"/>
        </a:xfrm>
      </p:grpSpPr>
      <p:sp>
        <p:nvSpPr>
          <p:cNvPr id="2" name="제목 1"/>
          <p:cNvSpPr>
            <a:spLocks noGrp="1"/>
          </p:cNvSpPr>
          <p:nvPr>
            <p:ph type="ctrTitle"/>
          </p:nvPr>
        </p:nvSpPr>
        <p:spPr>
          <a:xfrm>
            <a:off x="914400" y="2130426"/>
            <a:ext cx="10363200" cy="1470025"/>
          </a:xfrm>
        </p:spPr>
        <p:txBody>
          <a:bodyPr/>
          <a:lstStyle>
            <a:lvl1pPr>
              <a:defRPr>
                <a:latin typeface="나눔고딕" pitchFamily="50" charset="-127"/>
                <a:ea typeface="나눔고딕" pitchFamily="50" charset="-127"/>
              </a:defRPr>
            </a:lvl1pPr>
          </a:lstStyle>
          <a:p>
            <a:r>
              <a:rPr lang="ko-KR" altLang="en-US" smtClean="0"/>
              <a:t>마스터 제목 스타일 편집</a:t>
            </a:r>
            <a:endParaRPr lang="ko-KR" altLang="en-US" dirty="0"/>
          </a:p>
        </p:txBody>
      </p:sp>
      <p:sp>
        <p:nvSpPr>
          <p:cNvPr id="3" name="부제목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latin typeface="나눔고딕" pitchFamily="50" charset="-127"/>
                <a:ea typeface="나눔고딕" pitchFamily="50" charset="-12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클릭하여 마스터 부제목 스타일 편집</a:t>
            </a:r>
            <a:endParaRPr lang="ko-KR" altLang="en-US"/>
          </a:p>
        </p:txBody>
      </p:sp>
    </p:spTree>
    <p:extLst>
      <p:ext uri="{BB962C8B-B14F-4D97-AF65-F5344CB8AC3E}">
        <p14:creationId xmlns:p14="http://schemas.microsoft.com/office/powerpoint/2010/main" val="102782375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표지_텍스트">
    <p:spTree>
      <p:nvGrpSpPr>
        <p:cNvPr id="1" name=""/>
        <p:cNvGrpSpPr/>
        <p:nvPr/>
      </p:nvGrpSpPr>
      <p:grpSpPr>
        <a:xfrm>
          <a:off x="0" y="0"/>
          <a:ext cx="0" cy="0"/>
          <a:chOff x="0" y="0"/>
          <a:chExt cx="0" cy="0"/>
        </a:xfrm>
      </p:grpSpPr>
      <p:sp>
        <p:nvSpPr>
          <p:cNvPr id="6" name="직사각형 5"/>
          <p:cNvSpPr/>
          <p:nvPr userDrawn="1"/>
        </p:nvSpPr>
        <p:spPr>
          <a:xfrm>
            <a:off x="0" y="0"/>
            <a:ext cx="12192000" cy="6861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400">
              <a:latin typeface="Arial" pitchFamily="34" charset="0"/>
              <a:cs typeface="Arial" pitchFamily="34" charset="0"/>
            </a:endParaRPr>
          </a:p>
        </p:txBody>
      </p:sp>
      <p:sp>
        <p:nvSpPr>
          <p:cNvPr id="7" name="직사각형 6"/>
          <p:cNvSpPr/>
          <p:nvPr userDrawn="1"/>
        </p:nvSpPr>
        <p:spPr>
          <a:xfrm>
            <a:off x="719403" y="548680"/>
            <a:ext cx="10753195" cy="2736304"/>
          </a:xfrm>
          <a:prstGeom prst="rect">
            <a:avLst/>
          </a:prstGeom>
          <a:noFill/>
          <a:ln w="1270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400">
              <a:latin typeface="Arial" pitchFamily="34" charset="0"/>
              <a:cs typeface="Arial" pitchFamily="34" charset="0"/>
            </a:endParaRPr>
          </a:p>
        </p:txBody>
      </p:sp>
      <p:sp>
        <p:nvSpPr>
          <p:cNvPr id="9" name="직사각형 8"/>
          <p:cNvSpPr/>
          <p:nvPr userDrawn="1"/>
        </p:nvSpPr>
        <p:spPr>
          <a:xfrm>
            <a:off x="719403" y="3284984"/>
            <a:ext cx="10753195" cy="1008112"/>
          </a:xfrm>
          <a:prstGeom prst="rect">
            <a:avLst/>
          </a:prstGeom>
          <a:noFill/>
          <a:ln w="1270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400">
              <a:latin typeface="Arial" pitchFamily="34" charset="0"/>
              <a:cs typeface="Arial" pitchFamily="34" charset="0"/>
            </a:endParaRPr>
          </a:p>
        </p:txBody>
      </p:sp>
      <p:sp>
        <p:nvSpPr>
          <p:cNvPr id="10" name="직사각형 9"/>
          <p:cNvSpPr/>
          <p:nvPr userDrawn="1"/>
        </p:nvSpPr>
        <p:spPr>
          <a:xfrm>
            <a:off x="719403" y="4293096"/>
            <a:ext cx="10753195" cy="651806"/>
          </a:xfrm>
          <a:prstGeom prst="rect">
            <a:avLst/>
          </a:prstGeom>
          <a:noFill/>
          <a:ln w="1270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400">
              <a:latin typeface="Arial" pitchFamily="34" charset="0"/>
              <a:cs typeface="Arial" pitchFamily="34" charset="0"/>
            </a:endParaRPr>
          </a:p>
        </p:txBody>
      </p:sp>
      <p:sp>
        <p:nvSpPr>
          <p:cNvPr id="12" name="제목 1"/>
          <p:cNvSpPr>
            <a:spLocks noGrp="1"/>
          </p:cNvSpPr>
          <p:nvPr>
            <p:ph type="title" hasCustomPrompt="1"/>
          </p:nvPr>
        </p:nvSpPr>
        <p:spPr>
          <a:xfrm>
            <a:off x="911424" y="709712"/>
            <a:ext cx="10369152" cy="2431256"/>
          </a:xfrm>
        </p:spPr>
        <p:txBody>
          <a:bodyPr anchor="t">
            <a:normAutofit/>
          </a:bodyPr>
          <a:lstStyle>
            <a:lvl1pPr algn="l">
              <a:defRPr sz="4800">
                <a:solidFill>
                  <a:schemeClr val="bg1"/>
                </a:solidFill>
                <a:latin typeface="Arial" pitchFamily="34" charset="0"/>
                <a:ea typeface="나눔고딕 ExtraBold" pitchFamily="50" charset="-127"/>
                <a:cs typeface="Arial" pitchFamily="34" charset="0"/>
              </a:defRPr>
            </a:lvl1pPr>
          </a:lstStyle>
          <a:p>
            <a:r>
              <a:rPr lang="en-US" altLang="ko-KR" dirty="0" err="1" smtClean="0"/>
              <a:t>asdfasdf</a:t>
            </a:r>
            <a:endParaRPr lang="ko-KR" altLang="en-US" dirty="0"/>
          </a:p>
        </p:txBody>
      </p:sp>
      <p:sp>
        <p:nvSpPr>
          <p:cNvPr id="14" name="텍스트 개체 틀 2"/>
          <p:cNvSpPr>
            <a:spLocks noGrp="1"/>
          </p:cNvSpPr>
          <p:nvPr>
            <p:ph type="body" idx="1" hasCustomPrompt="1"/>
          </p:nvPr>
        </p:nvSpPr>
        <p:spPr>
          <a:xfrm>
            <a:off x="911424" y="3441502"/>
            <a:ext cx="10369152" cy="639762"/>
          </a:xfrm>
        </p:spPr>
        <p:txBody>
          <a:bodyPr anchor="ctr">
            <a:normAutofit/>
          </a:bodyPr>
          <a:lstStyle>
            <a:lvl1pPr marL="0" indent="0">
              <a:buNone/>
              <a:defRPr sz="3000" b="0">
                <a:solidFill>
                  <a:schemeClr val="bg1"/>
                </a:solidFill>
                <a:latin typeface="Arial" pitchFamily="34" charset="0"/>
                <a:ea typeface="나눔고딕 ExtraBold" pitchFamily="50" charset="-127"/>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smtClean="0"/>
              <a:t>부제목</a:t>
            </a:r>
          </a:p>
        </p:txBody>
      </p:sp>
      <p:sp>
        <p:nvSpPr>
          <p:cNvPr id="15" name="텍스트 개체 틀 4"/>
          <p:cNvSpPr>
            <a:spLocks noGrp="1"/>
          </p:cNvSpPr>
          <p:nvPr>
            <p:ph type="body" sz="quarter" idx="3" hasCustomPrompt="1"/>
          </p:nvPr>
        </p:nvSpPr>
        <p:spPr>
          <a:xfrm>
            <a:off x="911425" y="4437113"/>
            <a:ext cx="10369151" cy="360040"/>
          </a:xfrm>
        </p:spPr>
        <p:txBody>
          <a:bodyPr anchor="ctr">
            <a:normAutofit/>
          </a:bodyPr>
          <a:lstStyle>
            <a:lvl1pPr marL="0" indent="0">
              <a:buNone/>
              <a:defRPr sz="1000" b="1">
                <a:solidFill>
                  <a:schemeClr val="bg1"/>
                </a:solidFill>
                <a:latin typeface="Arial" pitchFamily="34" charset="0"/>
                <a:ea typeface="나눔고딕" pitchFamily="50" charset="-127"/>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텍스트를 입력합니다</a:t>
            </a:r>
            <a:r>
              <a:rPr lang="en-US" altLang="ko-KR" smtClean="0"/>
              <a:t>.</a:t>
            </a:r>
            <a:endParaRPr lang="ko-KR" altLang="en-US" smtClean="0"/>
          </a:p>
        </p:txBody>
      </p:sp>
    </p:spTree>
    <p:extLst>
      <p:ext uri="{BB962C8B-B14F-4D97-AF65-F5344CB8AC3E}">
        <p14:creationId xmlns:p14="http://schemas.microsoft.com/office/powerpoint/2010/main" val="18288881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내지_텍스트">
    <p:spTree>
      <p:nvGrpSpPr>
        <p:cNvPr id="1" name=""/>
        <p:cNvGrpSpPr/>
        <p:nvPr/>
      </p:nvGrpSpPr>
      <p:grpSpPr>
        <a:xfrm>
          <a:off x="0" y="0"/>
          <a:ext cx="0" cy="0"/>
          <a:chOff x="0" y="0"/>
          <a:chExt cx="0" cy="0"/>
        </a:xfrm>
      </p:grpSpPr>
      <p:sp>
        <p:nvSpPr>
          <p:cNvPr id="2" name="제목 1"/>
          <p:cNvSpPr>
            <a:spLocks noGrp="1"/>
          </p:cNvSpPr>
          <p:nvPr>
            <p:ph type="title"/>
          </p:nvPr>
        </p:nvSpPr>
        <p:spPr>
          <a:xfrm>
            <a:off x="609600" y="313268"/>
            <a:ext cx="10972800" cy="719666"/>
          </a:xfrm>
        </p:spPr>
        <p:txBody>
          <a:bodyPr anchor="t">
            <a:normAutofit/>
          </a:bodyPr>
          <a:lstStyle>
            <a:lvl1pPr algn="l">
              <a:defRPr sz="3600" b="1">
                <a:solidFill>
                  <a:srgbClr val="000099"/>
                </a:solidFill>
                <a:latin typeface="Arial" pitchFamily="34" charset="0"/>
                <a:ea typeface="나눔고딕 ExtraBold" pitchFamily="50" charset="-127"/>
                <a:cs typeface="Arial" pitchFamily="34" charset="0"/>
              </a:defRPr>
            </a:lvl1pPr>
          </a:lstStyle>
          <a:p>
            <a:r>
              <a:rPr lang="ko-KR" altLang="en-US" smtClean="0"/>
              <a:t>마스터 제목 스타일 편집</a:t>
            </a:r>
            <a:endParaRPr lang="ko-KR" altLang="en-US" dirty="0"/>
          </a:p>
        </p:txBody>
      </p:sp>
    </p:spTree>
    <p:extLst>
      <p:ext uri="{BB962C8B-B14F-4D97-AF65-F5344CB8AC3E}">
        <p14:creationId xmlns:p14="http://schemas.microsoft.com/office/powerpoint/2010/main" val="27187252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제목 개체 틀 1"/>
          <p:cNvSpPr>
            <a:spLocks noGrp="1"/>
          </p:cNvSpPr>
          <p:nvPr>
            <p:ph type="title"/>
          </p:nvPr>
        </p:nvSpPr>
        <p:spPr bwMode="auto">
          <a:xfrm>
            <a:off x="0" y="0"/>
            <a:ext cx="12192000" cy="692696"/>
          </a:xfrm>
          <a:prstGeom prst="rect">
            <a:avLst/>
          </a:prstGeom>
          <a:solidFill>
            <a:srgbClr val="000099"/>
          </a:solidFill>
          <a:ln w="9525">
            <a:noFill/>
            <a:miter lim="800000"/>
            <a:headEnd/>
            <a:tailEnd/>
          </a:ln>
        </p:spPr>
        <p:txBody>
          <a:bodyPr vert="horz" wrap="square" lIns="180000" tIns="46800" rIns="180000" bIns="45720" numCol="1" anchor="ctr" anchorCtr="0" compatLnSpc="1">
            <a:prstTxWarp prst="textNoShape">
              <a:avLst/>
            </a:prstTxWarp>
          </a:bodyPr>
          <a:lstStyle/>
          <a:p>
            <a:pPr lvl="0"/>
            <a:r>
              <a:rPr lang="ko-KR" altLang="en-US" dirty="0" smtClean="0"/>
              <a:t>마스터 제목 스타일 편집</a:t>
            </a:r>
          </a:p>
        </p:txBody>
      </p:sp>
      <p:sp>
        <p:nvSpPr>
          <p:cNvPr id="4" name="Rectangle 8"/>
          <p:cNvSpPr>
            <a:spLocks noChangeArrowheads="1"/>
          </p:cNvSpPr>
          <p:nvPr userDrawn="1"/>
        </p:nvSpPr>
        <p:spPr bwMode="auto">
          <a:xfrm>
            <a:off x="0" y="6562856"/>
            <a:ext cx="12192000" cy="285752"/>
          </a:xfrm>
          <a:prstGeom prst="rect">
            <a:avLst/>
          </a:prstGeom>
          <a:solidFill>
            <a:srgbClr val="000099"/>
          </a:solidFill>
          <a:ln w="9525" algn="ctr">
            <a:noFill/>
            <a:miter lim="800000"/>
            <a:headEnd/>
            <a:tailEnd/>
          </a:ln>
          <a:effectLst/>
        </p:spPr>
        <p:txBody>
          <a:bodyPr wrap="none" anchor="ctr"/>
          <a:lstStyle/>
          <a:p>
            <a:pPr algn="l">
              <a:defRPr/>
            </a:pPr>
            <a:r>
              <a:rPr kumimoji="0" lang="en-US" altLang="ko-KR" sz="1400" b="1" dirty="0" smtClean="0">
                <a:solidFill>
                  <a:schemeClr val="bg1"/>
                </a:solidFill>
                <a:latin typeface="Arial" pitchFamily="34" charset="0"/>
                <a:ea typeface="HY헤드라인M" pitchFamily="18" charset="-127"/>
                <a:cs typeface="맑은 고딕"/>
              </a:rPr>
              <a:t>DPNM Lab, POSTECH		</a:t>
            </a:r>
            <a:r>
              <a:rPr kumimoji="0" lang="en-US" altLang="ko-KR" sz="1400" b="1" baseline="0" dirty="0" smtClean="0">
                <a:solidFill>
                  <a:schemeClr val="bg1"/>
                </a:solidFill>
                <a:latin typeface="Arial" pitchFamily="34" charset="0"/>
                <a:ea typeface="HY헤드라인M" pitchFamily="18" charset="-127"/>
                <a:cs typeface="맑은 고딕"/>
              </a:rPr>
              <a:t>          </a:t>
            </a:r>
            <a:r>
              <a:rPr kumimoji="0" lang="en-US" altLang="ko-KR" sz="1400" b="1" dirty="0" smtClean="0">
                <a:solidFill>
                  <a:schemeClr val="bg1"/>
                </a:solidFill>
                <a:latin typeface="Arial" pitchFamily="34" charset="0"/>
                <a:ea typeface="HY헤드라인M" pitchFamily="18" charset="-127"/>
                <a:cs typeface="맑은 고딕"/>
              </a:rPr>
              <a:t>Computer Networking Past, Present &amp; Future	    	</a:t>
            </a:r>
            <a:r>
              <a:rPr kumimoji="0" lang="en-US" altLang="ko-KR" sz="1400" b="1" dirty="0">
                <a:solidFill>
                  <a:schemeClr val="bg1"/>
                </a:solidFill>
                <a:latin typeface="Arial" pitchFamily="34" charset="0"/>
                <a:ea typeface="HY헤드라인M" pitchFamily="18" charset="-127"/>
                <a:cs typeface="맑은 고딕"/>
              </a:rPr>
              <a:t>	</a:t>
            </a:r>
            <a:r>
              <a:rPr kumimoji="0" lang="en-US" altLang="ko-KR" sz="1400" b="1" dirty="0" smtClean="0">
                <a:solidFill>
                  <a:schemeClr val="bg1"/>
                </a:solidFill>
                <a:latin typeface="Arial" pitchFamily="34" charset="0"/>
                <a:ea typeface="HY헤드라인M" pitchFamily="18" charset="-127"/>
                <a:cs typeface="맑은 고딕"/>
              </a:rPr>
              <a:t>	</a:t>
            </a:r>
            <a:r>
              <a:rPr kumimoji="0" lang="en-US" altLang="ko-KR" sz="1400" b="1" baseline="0" dirty="0" smtClean="0">
                <a:solidFill>
                  <a:schemeClr val="bg1"/>
                </a:solidFill>
                <a:latin typeface="Arial" pitchFamily="34" charset="0"/>
                <a:ea typeface="HY헤드라인M" pitchFamily="18" charset="-127"/>
                <a:cs typeface="맑은 고딕"/>
              </a:rPr>
              <a:t>            </a:t>
            </a:r>
            <a:fld id="{B7F5EAC2-D5EC-44B8-ABB9-9CE1C25C642E}" type="slidenum">
              <a:rPr kumimoji="0" lang="en-US" altLang="ko-KR" sz="1400" b="1" smtClean="0">
                <a:solidFill>
                  <a:schemeClr val="bg1"/>
                </a:solidFill>
                <a:latin typeface="Arial" pitchFamily="34" charset="0"/>
                <a:ea typeface="HY헤드라인M" pitchFamily="18" charset="-127"/>
                <a:cs typeface="맑은 고딕"/>
              </a:rPr>
              <a:pPr algn="l">
                <a:defRPr/>
              </a:pPr>
              <a:t>‹#›</a:t>
            </a:fld>
            <a:endParaRPr kumimoji="0" lang="ko-KR" altLang="en-US" sz="1400" b="1" dirty="0">
              <a:solidFill>
                <a:schemeClr val="bg1"/>
              </a:solidFill>
              <a:latin typeface="Arial" pitchFamily="34" charset="0"/>
              <a:ea typeface="HY헤드라인M" pitchFamily="18" charset="-127"/>
              <a:cs typeface="맑은 고딕"/>
            </a:endParaRPr>
          </a:p>
        </p:txBody>
      </p:sp>
    </p:spTree>
    <p:extLst>
      <p:ext uri="{BB962C8B-B14F-4D97-AF65-F5344CB8AC3E}">
        <p14:creationId xmlns:p14="http://schemas.microsoft.com/office/powerpoint/2010/main" val="18946959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fade/>
  </p:transition>
  <p:timing>
    <p:tnLst>
      <p:par>
        <p:cTn id="1" dur="indefinite" restart="never" nodeType="tmRoot"/>
      </p:par>
    </p:tnLst>
  </p:timing>
  <p:txStyles>
    <p:titleStyle>
      <a:lvl1pPr algn="l" rtl="0" eaLnBrk="1" fontAlgn="base" latinLnBrk="1" hangingPunct="1">
        <a:spcBef>
          <a:spcPct val="0"/>
        </a:spcBef>
        <a:spcAft>
          <a:spcPct val="0"/>
        </a:spcAft>
        <a:defRPr lang="ko-KR" altLang="en-US" sz="3600" b="1" i="0" kern="1200" baseline="0" dirty="0" smtClean="0">
          <a:solidFill>
            <a:schemeClr val="bg1"/>
          </a:solidFill>
          <a:latin typeface="Arial" pitchFamily="34" charset="0"/>
          <a:ea typeface="HY헤드라인M" pitchFamily="18" charset="-127"/>
          <a:cs typeface="Arial Unicode MS" pitchFamily="50" charset="-127"/>
        </a:defRPr>
      </a:lvl1pPr>
      <a:lvl2pPr algn="ctr" rtl="0" eaLnBrk="1" fontAlgn="base" latinLnBrk="1" hangingPunct="1">
        <a:spcBef>
          <a:spcPct val="0"/>
        </a:spcBef>
        <a:spcAft>
          <a:spcPct val="0"/>
        </a:spcAft>
        <a:defRPr sz="4400" b="1">
          <a:solidFill>
            <a:schemeClr val="tx1"/>
          </a:solidFill>
          <a:latin typeface="Arial Unicode MS" pitchFamily="50" charset="-127"/>
          <a:ea typeface="Arial Unicode MS" pitchFamily="50" charset="-127"/>
          <a:cs typeface="Arial Unicode MS" pitchFamily="50" charset="-127"/>
        </a:defRPr>
      </a:lvl2pPr>
      <a:lvl3pPr algn="ctr" rtl="0" eaLnBrk="1" fontAlgn="base" latinLnBrk="1" hangingPunct="1">
        <a:spcBef>
          <a:spcPct val="0"/>
        </a:spcBef>
        <a:spcAft>
          <a:spcPct val="0"/>
        </a:spcAft>
        <a:defRPr sz="4400" b="1">
          <a:solidFill>
            <a:schemeClr val="tx1"/>
          </a:solidFill>
          <a:latin typeface="Arial Unicode MS" pitchFamily="50" charset="-127"/>
          <a:ea typeface="Arial Unicode MS" pitchFamily="50" charset="-127"/>
          <a:cs typeface="Arial Unicode MS" pitchFamily="50" charset="-127"/>
        </a:defRPr>
      </a:lvl3pPr>
      <a:lvl4pPr algn="ctr" rtl="0" eaLnBrk="1" fontAlgn="base" latinLnBrk="1" hangingPunct="1">
        <a:spcBef>
          <a:spcPct val="0"/>
        </a:spcBef>
        <a:spcAft>
          <a:spcPct val="0"/>
        </a:spcAft>
        <a:defRPr sz="4400" b="1">
          <a:solidFill>
            <a:schemeClr val="tx1"/>
          </a:solidFill>
          <a:latin typeface="Arial Unicode MS" pitchFamily="50" charset="-127"/>
          <a:ea typeface="Arial Unicode MS" pitchFamily="50" charset="-127"/>
          <a:cs typeface="Arial Unicode MS" pitchFamily="50" charset="-127"/>
        </a:defRPr>
      </a:lvl4pPr>
      <a:lvl5pPr algn="ctr" rtl="0" eaLnBrk="1" fontAlgn="base" latinLnBrk="1" hangingPunct="1">
        <a:spcBef>
          <a:spcPct val="0"/>
        </a:spcBef>
        <a:spcAft>
          <a:spcPct val="0"/>
        </a:spcAft>
        <a:defRPr sz="4400" b="1">
          <a:solidFill>
            <a:schemeClr val="tx1"/>
          </a:solidFill>
          <a:latin typeface="Arial Unicode MS" pitchFamily="50" charset="-127"/>
          <a:ea typeface="Arial Unicode MS" pitchFamily="50" charset="-127"/>
          <a:cs typeface="Arial Unicode MS" pitchFamily="50" charset="-127"/>
        </a:defRPr>
      </a:lvl5pPr>
      <a:lvl6pPr marL="457200" algn="ctr" rtl="0" eaLnBrk="1" fontAlgn="base" latinLnBrk="1" hangingPunct="1">
        <a:spcBef>
          <a:spcPct val="0"/>
        </a:spcBef>
        <a:spcAft>
          <a:spcPct val="0"/>
        </a:spcAft>
        <a:defRPr sz="4400">
          <a:solidFill>
            <a:schemeClr val="tx1"/>
          </a:solidFill>
          <a:latin typeface="맑은 고딕"/>
          <a:ea typeface="맑은 고딕"/>
          <a:cs typeface="맑은 고딕"/>
        </a:defRPr>
      </a:lvl6pPr>
      <a:lvl7pPr marL="914400" algn="ctr" rtl="0" eaLnBrk="1" fontAlgn="base" latinLnBrk="1" hangingPunct="1">
        <a:spcBef>
          <a:spcPct val="0"/>
        </a:spcBef>
        <a:spcAft>
          <a:spcPct val="0"/>
        </a:spcAft>
        <a:defRPr sz="4400">
          <a:solidFill>
            <a:schemeClr val="tx1"/>
          </a:solidFill>
          <a:latin typeface="맑은 고딕"/>
          <a:ea typeface="맑은 고딕"/>
          <a:cs typeface="맑은 고딕"/>
        </a:defRPr>
      </a:lvl7pPr>
      <a:lvl8pPr marL="1371600" algn="ctr" rtl="0" eaLnBrk="1" fontAlgn="base" latinLnBrk="1" hangingPunct="1">
        <a:spcBef>
          <a:spcPct val="0"/>
        </a:spcBef>
        <a:spcAft>
          <a:spcPct val="0"/>
        </a:spcAft>
        <a:defRPr sz="4400">
          <a:solidFill>
            <a:schemeClr val="tx1"/>
          </a:solidFill>
          <a:latin typeface="맑은 고딕"/>
          <a:ea typeface="맑은 고딕"/>
          <a:cs typeface="맑은 고딕"/>
        </a:defRPr>
      </a:lvl8pPr>
      <a:lvl9pPr marL="1828800" algn="ctr" rtl="0" eaLnBrk="1" fontAlgn="base" latinLnBrk="1" hangingPunct="1">
        <a:spcBef>
          <a:spcPct val="0"/>
        </a:spcBef>
        <a:spcAft>
          <a:spcPct val="0"/>
        </a:spcAft>
        <a:defRPr sz="4400">
          <a:solidFill>
            <a:schemeClr val="tx1"/>
          </a:solidFill>
          <a:latin typeface="맑은 고딕"/>
          <a:ea typeface="맑은 고딕"/>
          <a:cs typeface="맑은 고딕"/>
        </a:defRPr>
      </a:lvl9pPr>
    </p:titleStyle>
    <p:bodyStyle>
      <a:lvl1pPr marL="342900" indent="-342900" algn="l" rtl="0" eaLnBrk="1" fontAlgn="base" latinLnBrk="1" hangingPunct="1">
        <a:spcBef>
          <a:spcPct val="20000"/>
        </a:spcBef>
        <a:spcAft>
          <a:spcPct val="0"/>
        </a:spcAft>
        <a:buFont typeface="Arial" charset="0"/>
        <a:buChar char="•"/>
        <a:defRPr sz="3200" b="1" kern="1200">
          <a:solidFill>
            <a:schemeClr val="tx1"/>
          </a:solidFill>
          <a:latin typeface="+mn-ea"/>
          <a:ea typeface="+mn-ea"/>
          <a:cs typeface="Arial Unicode MS" pitchFamily="50" charset="-127"/>
        </a:defRPr>
      </a:lvl1pPr>
      <a:lvl2pPr marL="742950" indent="-285750" algn="l" rtl="0" eaLnBrk="1" fontAlgn="base" latinLnBrk="1" hangingPunct="1">
        <a:spcBef>
          <a:spcPct val="20000"/>
        </a:spcBef>
        <a:spcAft>
          <a:spcPct val="0"/>
        </a:spcAft>
        <a:buFont typeface="Arial" charset="0"/>
        <a:buChar char="–"/>
        <a:defRPr sz="2800" b="1" kern="1200">
          <a:solidFill>
            <a:schemeClr val="tx1"/>
          </a:solidFill>
          <a:latin typeface="+mn-ea"/>
          <a:ea typeface="+mn-ea"/>
          <a:cs typeface="Arial Unicode MS" pitchFamily="50" charset="-127"/>
        </a:defRPr>
      </a:lvl2pPr>
      <a:lvl3pPr marL="1143000" indent="-228600" algn="l" rtl="0" eaLnBrk="1" fontAlgn="base" latinLnBrk="1" hangingPunct="1">
        <a:spcBef>
          <a:spcPct val="20000"/>
        </a:spcBef>
        <a:spcAft>
          <a:spcPct val="0"/>
        </a:spcAft>
        <a:buFont typeface="Arial" charset="0"/>
        <a:buChar char="•"/>
        <a:defRPr sz="2400" b="1" kern="1200">
          <a:solidFill>
            <a:schemeClr val="tx1"/>
          </a:solidFill>
          <a:latin typeface="+mn-ea"/>
          <a:ea typeface="+mn-ea"/>
          <a:cs typeface="Arial Unicode MS" pitchFamily="50" charset="-127"/>
        </a:defRPr>
      </a:lvl3pPr>
      <a:lvl4pPr marL="1600200" indent="-228600" algn="l" rtl="0" eaLnBrk="1" fontAlgn="base" latinLnBrk="1" hangingPunct="1">
        <a:spcBef>
          <a:spcPct val="20000"/>
        </a:spcBef>
        <a:spcAft>
          <a:spcPct val="0"/>
        </a:spcAft>
        <a:buFont typeface="Arial" charset="0"/>
        <a:buChar char="–"/>
        <a:defRPr sz="2000" b="1" kern="1200">
          <a:solidFill>
            <a:schemeClr val="tx1"/>
          </a:solidFill>
          <a:latin typeface="+mn-ea"/>
          <a:ea typeface="+mn-ea"/>
          <a:cs typeface="Arial Unicode MS" pitchFamily="50" charset="-127"/>
        </a:defRPr>
      </a:lvl4pPr>
      <a:lvl5pPr marL="2057400" indent="-228600" algn="l" rtl="0" eaLnBrk="1" fontAlgn="base" latinLnBrk="1" hangingPunct="1">
        <a:spcBef>
          <a:spcPct val="20000"/>
        </a:spcBef>
        <a:spcAft>
          <a:spcPct val="0"/>
        </a:spcAft>
        <a:buFont typeface="Arial" charset="0"/>
        <a:buChar char="»"/>
        <a:defRPr sz="2000" b="1" kern="1200">
          <a:solidFill>
            <a:schemeClr val="tx1"/>
          </a:solidFill>
          <a:latin typeface="+mn-ea"/>
          <a:ea typeface="+mn-ea"/>
          <a:cs typeface="Arial Unicode MS" pitchFamily="50" charset="-127"/>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598312" y="274638"/>
            <a:ext cx="10984089" cy="766762"/>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8"/>
          <p:cNvSpPr>
            <a:spLocks noChangeArrowheads="1"/>
          </p:cNvSpPr>
          <p:nvPr/>
        </p:nvSpPr>
        <p:spPr bwMode="auto">
          <a:xfrm>
            <a:off x="0" y="6572272"/>
            <a:ext cx="12192000" cy="285752"/>
          </a:xfrm>
          <a:prstGeom prst="rect">
            <a:avLst/>
          </a:prstGeom>
          <a:solidFill>
            <a:srgbClr val="000099"/>
          </a:solidFill>
          <a:ln w="9525" algn="ctr">
            <a:noFill/>
            <a:miter lim="800000"/>
            <a:headEnd/>
            <a:tailEnd/>
          </a:ln>
          <a:effectLst/>
        </p:spPr>
        <p:txBody>
          <a:bodyPr wrap="none" anchor="ctr"/>
          <a:lstStyle/>
          <a:p>
            <a:pPr algn="ctr">
              <a:defRPr/>
            </a:pPr>
            <a:r>
              <a:rPr kumimoji="0" lang="en-US" altLang="ko-KR" sz="1400" b="1" dirty="0" smtClean="0">
                <a:solidFill>
                  <a:schemeClr val="bg1"/>
                </a:solidFill>
                <a:latin typeface="Arial" pitchFamily="34" charset="0"/>
                <a:ea typeface="HY헤드라인M" pitchFamily="18" charset="-127"/>
                <a:cs typeface="Arial" pitchFamily="34" charset="0"/>
              </a:rPr>
              <a:t>   DPNM,</a:t>
            </a:r>
            <a:r>
              <a:rPr kumimoji="0" lang="en-US" altLang="ko-KR" sz="1400" b="1" baseline="0" dirty="0" smtClean="0">
                <a:solidFill>
                  <a:schemeClr val="bg1"/>
                </a:solidFill>
                <a:latin typeface="Arial" pitchFamily="34" charset="0"/>
                <a:ea typeface="HY헤드라인M" pitchFamily="18" charset="-127"/>
                <a:cs typeface="Arial" pitchFamily="34" charset="0"/>
              </a:rPr>
              <a:t> </a:t>
            </a:r>
            <a:r>
              <a:rPr kumimoji="0" lang="en-US" altLang="ko-KR" sz="1400" b="1" dirty="0" smtClean="0">
                <a:solidFill>
                  <a:schemeClr val="bg1"/>
                </a:solidFill>
                <a:latin typeface="Arial" pitchFamily="34" charset="0"/>
                <a:ea typeface="HY헤드라인M" pitchFamily="18" charset="-127"/>
                <a:cs typeface="Arial" pitchFamily="34" charset="0"/>
              </a:rPr>
              <a:t>POSTECH						    	</a:t>
            </a:r>
            <a:r>
              <a:rPr kumimoji="0" lang="en-US" altLang="ko-KR" sz="1400" b="1" dirty="0">
                <a:solidFill>
                  <a:schemeClr val="bg1"/>
                </a:solidFill>
                <a:latin typeface="Arial" pitchFamily="34" charset="0"/>
                <a:ea typeface="HY헤드라인M" pitchFamily="18" charset="-127"/>
                <a:cs typeface="Arial" pitchFamily="34" charset="0"/>
              </a:rPr>
              <a:t>	</a:t>
            </a:r>
            <a:fld id="{B7F5EAC2-D5EC-44B8-ABB9-9CE1C25C642E}" type="slidenum">
              <a:rPr kumimoji="0" lang="en-US" altLang="ko-KR" sz="1400" b="1" smtClean="0">
                <a:solidFill>
                  <a:schemeClr val="bg1"/>
                </a:solidFill>
                <a:latin typeface="Arial" pitchFamily="34" charset="0"/>
                <a:ea typeface="HY헤드라인M" pitchFamily="18" charset="-127"/>
                <a:cs typeface="Arial" pitchFamily="34" charset="0"/>
              </a:rPr>
              <a:pPr algn="ctr">
                <a:defRPr/>
              </a:pPr>
              <a:t>‹#›</a:t>
            </a:fld>
            <a:r>
              <a:rPr kumimoji="0" lang="en-US" altLang="ko-KR" sz="1400" b="1" dirty="0" smtClean="0">
                <a:solidFill>
                  <a:schemeClr val="bg1"/>
                </a:solidFill>
                <a:latin typeface="Arial" pitchFamily="34" charset="0"/>
                <a:ea typeface="HY헤드라인M" pitchFamily="18" charset="-127"/>
                <a:cs typeface="Arial" pitchFamily="34" charset="0"/>
              </a:rPr>
              <a:t>/39</a:t>
            </a:r>
            <a:endParaRPr kumimoji="0" lang="ko-KR" altLang="en-US" sz="1400" b="1" dirty="0">
              <a:solidFill>
                <a:schemeClr val="bg1"/>
              </a:solidFill>
              <a:latin typeface="Arial" pitchFamily="34" charset="0"/>
              <a:ea typeface="HY헤드라인M" pitchFamily="18" charset="-127"/>
              <a:cs typeface="Arial" pitchFamily="34" charset="0"/>
            </a:endParaRPr>
          </a:p>
        </p:txBody>
      </p:sp>
      <p:sp>
        <p:nvSpPr>
          <p:cNvPr id="7" name="직사각형 6"/>
          <p:cNvSpPr/>
          <p:nvPr/>
        </p:nvSpPr>
        <p:spPr>
          <a:xfrm>
            <a:off x="527382" y="235332"/>
            <a:ext cx="11137237" cy="856869"/>
          </a:xfrm>
          <a:prstGeom prst="rect">
            <a:avLst/>
          </a:prstGeom>
          <a:noFill/>
          <a:ln w="88900">
            <a:solidFill>
              <a:srgbClr val="00009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400" dirty="0">
              <a:solidFill>
                <a:schemeClr val="accent6">
                  <a:lumMod val="75000"/>
                </a:schemeClr>
              </a:solidFill>
              <a:latin typeface="Arial" pitchFamily="34" charset="0"/>
              <a:ea typeface="나눔고딕" pitchFamily="50" charset="-127"/>
              <a:cs typeface="Arial" pitchFamily="34" charset="0"/>
            </a:endParaRPr>
          </a:p>
        </p:txBody>
      </p:sp>
    </p:spTree>
    <p:extLst>
      <p:ext uri="{BB962C8B-B14F-4D97-AF65-F5344CB8AC3E}">
        <p14:creationId xmlns:p14="http://schemas.microsoft.com/office/powerpoint/2010/main" val="3124008904"/>
      </p:ext>
    </p:extLst>
  </p:cSld>
  <p:clrMap bg1="lt1" tx1="dk1" bg2="lt2" tx2="dk2" accent1="accent1" accent2="accent2" accent3="accent3" accent4="accent4" accent5="accent5" accent6="accent6" hlink="hlink" folHlink="folHlink"/>
  <p:sldLayoutIdLst>
    <p:sldLayoutId id="2147483668" r:id="rId1"/>
    <p:sldLayoutId id="2147483669" r:id="rId2"/>
  </p:sldLayoutIdLst>
  <p:timing>
    <p:tnLst>
      <p:par>
        <p:cTn id="1" dur="indefinite" restart="never" nodeType="tmRoot"/>
      </p:par>
    </p:tnLst>
  </p:timing>
  <p:hf hdr="0" ftr="0" dt="0"/>
  <p:txStyles>
    <p:titleStyle>
      <a:lvl1pPr algn="l" defTabSz="914400" rtl="0" eaLnBrk="1" latinLnBrk="1" hangingPunct="1">
        <a:spcBef>
          <a:spcPct val="0"/>
        </a:spcBef>
        <a:buNone/>
        <a:defRPr sz="4400" b="1" kern="1200">
          <a:solidFill>
            <a:schemeClr val="tx1"/>
          </a:solidFill>
          <a:latin typeface="Arial" pitchFamily="34" charset="0"/>
          <a:ea typeface="나눔고딕" pitchFamily="50" charset="-127"/>
          <a:cs typeface="Arial" pitchFamily="34" charset="0"/>
        </a:defRPr>
      </a:lvl1pPr>
    </p:titleStyle>
    <p:bodyStyle>
      <a:lvl1pPr marL="342900" indent="-342900" algn="l" defTabSz="914400" rtl="0" eaLnBrk="1" latinLnBrk="1" hangingPunct="1">
        <a:spcBef>
          <a:spcPct val="20000"/>
        </a:spcBef>
        <a:buFont typeface="Arial" pitchFamily="34" charset="0"/>
        <a:buNone/>
        <a:defRPr sz="3200" b="1" kern="1200">
          <a:solidFill>
            <a:schemeClr val="tx1"/>
          </a:solidFill>
          <a:latin typeface="Arial" pitchFamily="34" charset="0"/>
          <a:ea typeface="+mn-ea"/>
          <a:cs typeface="Arial" pitchFamily="34" charset="0"/>
        </a:defRPr>
      </a:lvl1pPr>
      <a:lvl2pPr marL="742950" indent="-285750" algn="l" defTabSz="914400" rtl="0" eaLnBrk="1" latinLnBrk="1" hangingPunct="1">
        <a:spcBef>
          <a:spcPct val="20000"/>
        </a:spcBef>
        <a:buFont typeface="Arial" pitchFamily="34" charset="0"/>
        <a:buNone/>
        <a:defRPr sz="2800" b="1" kern="1200">
          <a:solidFill>
            <a:schemeClr val="tx1"/>
          </a:solidFill>
          <a:latin typeface="Arial" pitchFamily="34" charset="0"/>
          <a:ea typeface="+mn-ea"/>
          <a:cs typeface="Arial" pitchFamily="34" charset="0"/>
        </a:defRPr>
      </a:lvl2pPr>
      <a:lvl3pPr marL="1143000" indent="-228600" algn="l" defTabSz="914400" rtl="0" eaLnBrk="1" latinLnBrk="1" hangingPunct="1">
        <a:spcBef>
          <a:spcPct val="20000"/>
        </a:spcBef>
        <a:buFont typeface="Arial" pitchFamily="34" charset="0"/>
        <a:buNone/>
        <a:defRPr sz="2400" b="1" kern="1200">
          <a:solidFill>
            <a:schemeClr val="tx1"/>
          </a:solidFill>
          <a:latin typeface="Arial" pitchFamily="34" charset="0"/>
          <a:ea typeface="+mn-ea"/>
          <a:cs typeface="Arial" pitchFamily="34" charset="0"/>
        </a:defRPr>
      </a:lvl3pPr>
      <a:lvl4pPr marL="1600200" indent="-228600" algn="l" defTabSz="914400" rtl="0" eaLnBrk="1" latinLnBrk="1" hangingPunct="1">
        <a:spcBef>
          <a:spcPct val="20000"/>
        </a:spcBef>
        <a:buFont typeface="Arial" pitchFamily="34" charset="0"/>
        <a:buNone/>
        <a:defRPr sz="2000" b="1" kern="1200">
          <a:solidFill>
            <a:schemeClr val="tx1"/>
          </a:solidFill>
          <a:latin typeface="Arial" pitchFamily="34" charset="0"/>
          <a:ea typeface="+mn-ea"/>
          <a:cs typeface="Arial" pitchFamily="34" charset="0"/>
        </a:defRPr>
      </a:lvl4pPr>
      <a:lvl5pPr marL="2057400" indent="-228600" algn="l" defTabSz="914400" rtl="0" eaLnBrk="1" latinLnBrk="1" hangingPunct="1">
        <a:spcBef>
          <a:spcPct val="20000"/>
        </a:spcBef>
        <a:buFont typeface="Arial" pitchFamily="34" charset="0"/>
        <a:buNone/>
        <a:defRPr sz="2000" b="1" kern="1200">
          <a:solidFill>
            <a:schemeClr val="tx1"/>
          </a:solidFill>
          <a:latin typeface="Arial" pitchFamily="34" charset="0"/>
          <a:ea typeface="+mn-ea"/>
          <a:cs typeface="Arial" pitchFamily="34"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wmf"/><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wmf"/><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diagramQuickStyle" Target="../diagrams/quickStyle1.xml"/><Relationship Id="rId18" Type="http://schemas.openxmlformats.org/officeDocument/2006/relationships/diagramQuickStyle" Target="../diagrams/quickStyle2.xml"/><Relationship Id="rId3" Type="http://schemas.openxmlformats.org/officeDocument/2006/relationships/image" Target="../media/image25.png"/><Relationship Id="rId21" Type="http://schemas.openxmlformats.org/officeDocument/2006/relationships/image" Target="../media/image33.gif"/><Relationship Id="rId7" Type="http://schemas.openxmlformats.org/officeDocument/2006/relationships/image" Target="../media/image29.png"/><Relationship Id="rId12" Type="http://schemas.openxmlformats.org/officeDocument/2006/relationships/diagramLayout" Target="../diagrams/layout1.xml"/><Relationship Id="rId17" Type="http://schemas.openxmlformats.org/officeDocument/2006/relationships/diagramLayout" Target="../diagrams/layout2.xml"/><Relationship Id="rId2" Type="http://schemas.openxmlformats.org/officeDocument/2006/relationships/notesSlide" Target="../notesSlides/notesSlide12.xml"/><Relationship Id="rId16" Type="http://schemas.openxmlformats.org/officeDocument/2006/relationships/diagramData" Target="../diagrams/data2.xml"/><Relationship Id="rId20" Type="http://schemas.microsoft.com/office/2007/relationships/diagramDrawing" Target="../diagrams/drawing2.xml"/><Relationship Id="rId1" Type="http://schemas.openxmlformats.org/officeDocument/2006/relationships/slideLayout" Target="../slideLayouts/slideLayout2.xml"/><Relationship Id="rId6" Type="http://schemas.openxmlformats.org/officeDocument/2006/relationships/image" Target="../media/image28.gif"/><Relationship Id="rId11" Type="http://schemas.openxmlformats.org/officeDocument/2006/relationships/diagramData" Target="../diagrams/data1.xml"/><Relationship Id="rId5" Type="http://schemas.openxmlformats.org/officeDocument/2006/relationships/image" Target="../media/image27.png"/><Relationship Id="rId15" Type="http://schemas.microsoft.com/office/2007/relationships/diagramDrawing" Target="../diagrams/drawing1.xml"/><Relationship Id="rId10" Type="http://schemas.openxmlformats.org/officeDocument/2006/relationships/image" Target="../media/image32.png"/><Relationship Id="rId19" Type="http://schemas.openxmlformats.org/officeDocument/2006/relationships/diagramColors" Target="../diagrams/colors2.xml"/><Relationship Id="rId4" Type="http://schemas.openxmlformats.org/officeDocument/2006/relationships/image" Target="../media/image26.gif"/><Relationship Id="rId9" Type="http://schemas.openxmlformats.org/officeDocument/2006/relationships/image" Target="../media/image31.png"/><Relationship Id="rId14" Type="http://schemas.openxmlformats.org/officeDocument/2006/relationships/diagramColors" Target="../diagrams/colors1.xml"/><Relationship Id="rId22"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hyperlink" Target="http://www.postechx.kr/"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hyperlink" Target="http://sites.ieee.org/bcsummitkorea-2018/"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hyperlink" Target="http://icbc2019.ieee-icbc.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hyperlink" Target="http://dpnm.postech.ac.kr/"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hyperlink" Target="https://www.rfpage.com/evolution-of-wireless-technologies-1g-to-5g-in-mobile-communication/" TargetMode="External"/><Relationship Id="rId3" Type="http://schemas.openxmlformats.org/officeDocument/2006/relationships/hyperlink" Target="https://www.youtube.com/watch?v=R9auFt_wxNs" TargetMode="External"/><Relationship Id="rId7" Type="http://schemas.openxmlformats.org/officeDocument/2006/relationships/hyperlink" Target="http://icbc2019.ieee-icbc.o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postechx.kr/" TargetMode="External"/><Relationship Id="rId5" Type="http://schemas.openxmlformats.org/officeDocument/2006/relationships/hyperlink" Target="http://dpnm.postech.ac.kr/" TargetMode="External"/><Relationship Id="rId4" Type="http://schemas.openxmlformats.org/officeDocument/2006/relationships/hyperlink" Target="https://www.livescience.com/20727-internet-history.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R9auFt_wxN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3"/>
          <p:cNvSpPr txBox="1">
            <a:spLocks/>
          </p:cNvSpPr>
          <p:nvPr/>
        </p:nvSpPr>
        <p:spPr bwMode="auto">
          <a:xfrm>
            <a:off x="479376" y="500042"/>
            <a:ext cx="11237440" cy="2642400"/>
          </a:xfrm>
          <a:prstGeom prst="roundRect">
            <a:avLst>
              <a:gd name="adj" fmla="val 0"/>
            </a:avLst>
          </a:prstGeom>
          <a:solidFill>
            <a:srgbClr val="000099"/>
          </a:solidFill>
          <a:ln w="9525">
            <a:noFill/>
            <a:miter lim="800000"/>
            <a:headEnd/>
            <a:tailEnd/>
          </a:ln>
          <a:effectLst>
            <a:outerShdw blurRad="50800" dist="38100" algn="l" rotWithShape="0">
              <a:prstClr val="black">
                <a:alpha val="40000"/>
              </a:prstClr>
            </a:outerShdw>
          </a:effectLst>
        </p:spPr>
        <p:txBody>
          <a:bodyPr vert="horz" wrap="square" lIns="180000" tIns="46800" rIns="180000" bIns="45720" numCol="1" anchor="ctr" anchorCtr="0" compatLnSpc="1">
            <a:prstTxWarp prst="textNoShape">
              <a:avLst/>
            </a:prstTxWarp>
          </a:bodyPr>
          <a:lstStyle>
            <a:lvl1pPr algn="ctr" rtl="0" eaLnBrk="0" fontAlgn="base" latinLnBrk="1" hangingPunct="0">
              <a:spcBef>
                <a:spcPct val="0"/>
              </a:spcBef>
              <a:spcAft>
                <a:spcPct val="0"/>
              </a:spcAft>
              <a:defRPr lang="ko-KR" altLang="en-US" sz="4400" b="1" i="0" kern="1200" baseline="0">
                <a:solidFill>
                  <a:schemeClr val="bg1"/>
                </a:solidFill>
                <a:latin typeface="Arial" pitchFamily="34" charset="0"/>
                <a:ea typeface="HY헤드라인M" pitchFamily="18" charset="-127"/>
                <a:cs typeface="Arial Unicode MS" pitchFamily="50" charset="-127"/>
              </a:defRPr>
            </a:lvl1pPr>
            <a:lvl2pPr algn="ctr" rtl="0" eaLnBrk="0" fontAlgn="base" latinLnBrk="1" hangingPunct="0">
              <a:spcBef>
                <a:spcPct val="0"/>
              </a:spcBef>
              <a:spcAft>
                <a:spcPct val="0"/>
              </a:spcAft>
              <a:defRPr sz="4400" b="1">
                <a:solidFill>
                  <a:schemeClr val="tx1"/>
                </a:solidFill>
                <a:latin typeface="Arial Unicode MS" pitchFamily="50" charset="-127"/>
                <a:ea typeface="Arial Unicode MS" pitchFamily="50" charset="-127"/>
                <a:cs typeface="Arial Unicode MS" pitchFamily="50" charset="-127"/>
              </a:defRPr>
            </a:lvl2pPr>
            <a:lvl3pPr algn="ctr" rtl="0" eaLnBrk="0" fontAlgn="base" latinLnBrk="1" hangingPunct="0">
              <a:spcBef>
                <a:spcPct val="0"/>
              </a:spcBef>
              <a:spcAft>
                <a:spcPct val="0"/>
              </a:spcAft>
              <a:defRPr sz="4400" b="1">
                <a:solidFill>
                  <a:schemeClr val="tx1"/>
                </a:solidFill>
                <a:latin typeface="Arial Unicode MS" pitchFamily="50" charset="-127"/>
                <a:ea typeface="Arial Unicode MS" pitchFamily="50" charset="-127"/>
                <a:cs typeface="Arial Unicode MS" pitchFamily="50" charset="-127"/>
              </a:defRPr>
            </a:lvl3pPr>
            <a:lvl4pPr algn="ctr" rtl="0" eaLnBrk="0" fontAlgn="base" latinLnBrk="1" hangingPunct="0">
              <a:spcBef>
                <a:spcPct val="0"/>
              </a:spcBef>
              <a:spcAft>
                <a:spcPct val="0"/>
              </a:spcAft>
              <a:defRPr sz="4400" b="1">
                <a:solidFill>
                  <a:schemeClr val="tx1"/>
                </a:solidFill>
                <a:latin typeface="Arial Unicode MS" pitchFamily="50" charset="-127"/>
                <a:ea typeface="Arial Unicode MS" pitchFamily="50" charset="-127"/>
                <a:cs typeface="Arial Unicode MS" pitchFamily="50" charset="-127"/>
              </a:defRPr>
            </a:lvl4pPr>
            <a:lvl5pPr algn="ctr" rtl="0" eaLnBrk="0" fontAlgn="base" latinLnBrk="1" hangingPunct="0">
              <a:spcBef>
                <a:spcPct val="0"/>
              </a:spcBef>
              <a:spcAft>
                <a:spcPct val="0"/>
              </a:spcAft>
              <a:defRPr sz="4400" b="1">
                <a:solidFill>
                  <a:schemeClr val="tx1"/>
                </a:solidFill>
                <a:latin typeface="Arial Unicode MS" pitchFamily="50" charset="-127"/>
                <a:ea typeface="Arial Unicode MS" pitchFamily="50" charset="-127"/>
                <a:cs typeface="Arial Unicode MS" pitchFamily="50" charset="-127"/>
              </a:defRPr>
            </a:lvl5pPr>
            <a:lvl6pPr marL="457200" algn="ctr" rtl="0" fontAlgn="base" latinLnBrk="1">
              <a:spcBef>
                <a:spcPct val="0"/>
              </a:spcBef>
              <a:spcAft>
                <a:spcPct val="0"/>
              </a:spcAft>
              <a:defRPr sz="4400">
                <a:solidFill>
                  <a:schemeClr val="tx1"/>
                </a:solidFill>
                <a:latin typeface="맑은 고딕"/>
                <a:ea typeface="맑은 고딕"/>
                <a:cs typeface="맑은 고딕"/>
              </a:defRPr>
            </a:lvl6pPr>
            <a:lvl7pPr marL="914400" algn="ctr" rtl="0" fontAlgn="base" latinLnBrk="1">
              <a:spcBef>
                <a:spcPct val="0"/>
              </a:spcBef>
              <a:spcAft>
                <a:spcPct val="0"/>
              </a:spcAft>
              <a:defRPr sz="4400">
                <a:solidFill>
                  <a:schemeClr val="tx1"/>
                </a:solidFill>
                <a:latin typeface="맑은 고딕"/>
                <a:ea typeface="맑은 고딕"/>
                <a:cs typeface="맑은 고딕"/>
              </a:defRPr>
            </a:lvl7pPr>
            <a:lvl8pPr marL="1371600" algn="ctr" rtl="0" fontAlgn="base" latinLnBrk="1">
              <a:spcBef>
                <a:spcPct val="0"/>
              </a:spcBef>
              <a:spcAft>
                <a:spcPct val="0"/>
              </a:spcAft>
              <a:defRPr sz="4400">
                <a:solidFill>
                  <a:schemeClr val="tx1"/>
                </a:solidFill>
                <a:latin typeface="맑은 고딕"/>
                <a:ea typeface="맑은 고딕"/>
                <a:cs typeface="맑은 고딕"/>
              </a:defRPr>
            </a:lvl8pPr>
            <a:lvl9pPr marL="1828800" algn="ctr" rtl="0" fontAlgn="base" latinLnBrk="1">
              <a:spcBef>
                <a:spcPct val="0"/>
              </a:spcBef>
              <a:spcAft>
                <a:spcPct val="0"/>
              </a:spcAft>
              <a:defRPr sz="4400">
                <a:solidFill>
                  <a:schemeClr val="tx1"/>
                </a:solidFill>
                <a:latin typeface="맑은 고딕"/>
                <a:ea typeface="맑은 고딕"/>
                <a:cs typeface="맑은 고딕"/>
              </a:defRPr>
            </a:lvl9pPr>
          </a:lstStyle>
          <a:p>
            <a:r>
              <a:rPr lang="en-US" altLang="ko-KR" sz="4000" dirty="0"/>
              <a:t>Computer Networking: </a:t>
            </a:r>
            <a:endParaRPr lang="en-US" altLang="ko-KR" sz="4000" dirty="0" smtClean="0"/>
          </a:p>
          <a:p>
            <a:r>
              <a:rPr lang="en-US" altLang="ko-KR" sz="4000" dirty="0" smtClean="0"/>
              <a:t>Past</a:t>
            </a:r>
            <a:r>
              <a:rPr lang="en-US" altLang="ko-KR" sz="4000" dirty="0"/>
              <a:t>, Present &amp; Future</a:t>
            </a:r>
            <a:endParaRPr lang="en-US" sz="4000" dirty="0" smtClean="0"/>
          </a:p>
        </p:txBody>
      </p:sp>
      <p:sp>
        <p:nvSpPr>
          <p:cNvPr id="6" name="부제목 2"/>
          <p:cNvSpPr>
            <a:spLocks noGrp="1"/>
          </p:cNvSpPr>
          <p:nvPr>
            <p:ph type="subTitle" idx="1"/>
          </p:nvPr>
        </p:nvSpPr>
        <p:spPr>
          <a:xfrm>
            <a:off x="1208314" y="3472731"/>
            <a:ext cx="9775371" cy="3094324"/>
          </a:xfrm>
        </p:spPr>
        <p:txBody>
          <a:bodyPr rtlCol="0">
            <a:noAutofit/>
          </a:bodyPr>
          <a:lstStyle/>
          <a:p>
            <a:pPr>
              <a:defRPr/>
            </a:pPr>
            <a:r>
              <a:rPr lang="en-US" altLang="ko-KR" sz="3200" dirty="0" smtClean="0"/>
              <a:t>Prof. </a:t>
            </a:r>
            <a:r>
              <a:rPr lang="en-US" altLang="ko-KR" sz="3200" smtClean="0"/>
              <a:t>James Won-Ki Hong</a:t>
            </a:r>
            <a:endParaRPr lang="en-US" altLang="ko-KR" sz="3200" dirty="0" smtClean="0"/>
          </a:p>
          <a:p>
            <a:pPr>
              <a:defRPr/>
            </a:pPr>
            <a:endParaRPr lang="en-US" altLang="ko-KR" sz="2800" dirty="0"/>
          </a:p>
          <a:p>
            <a:pPr>
              <a:defRPr/>
            </a:pPr>
            <a:r>
              <a:rPr lang="en-US" altLang="ko-KR" sz="2400" dirty="0"/>
              <a:t>D</a:t>
            </a:r>
            <a:r>
              <a:rPr lang="en-US" altLang="ko-KR" sz="2400" dirty="0" smtClean="0"/>
              <a:t>istributed Processing &amp; Network Management (DPNM) </a:t>
            </a:r>
            <a:r>
              <a:rPr lang="en-US" altLang="ko-KR" sz="2400" dirty="0"/>
              <a:t>L</a:t>
            </a:r>
            <a:r>
              <a:rPr lang="en-US" altLang="ko-KR" sz="2400" dirty="0" smtClean="0"/>
              <a:t>ab.</a:t>
            </a:r>
          </a:p>
          <a:p>
            <a:pPr>
              <a:defRPr/>
            </a:pPr>
            <a:r>
              <a:rPr lang="en-US" altLang="ko-KR" sz="2400" dirty="0" smtClean="0"/>
              <a:t>Dept. of Computer Science and Engineering</a:t>
            </a:r>
          </a:p>
          <a:p>
            <a:pPr>
              <a:defRPr/>
            </a:pPr>
            <a:r>
              <a:rPr lang="en-US" altLang="ko-KR" sz="2400" dirty="0" smtClean="0"/>
              <a:t>POSTECH</a:t>
            </a:r>
          </a:p>
          <a:p>
            <a:pPr>
              <a:defRPr/>
            </a:pPr>
            <a:endParaRPr lang="en-US" altLang="ko-KR" sz="2000" dirty="0"/>
          </a:p>
          <a:p>
            <a:pPr>
              <a:defRPr/>
            </a:pPr>
            <a:r>
              <a:rPr lang="en-US" altLang="ko-KR" sz="2000" dirty="0"/>
              <a:t>http://</a:t>
            </a:r>
            <a:r>
              <a:rPr lang="en-US" altLang="ko-KR" sz="2000" dirty="0" smtClean="0"/>
              <a:t>dpnm.postech.ac.kr</a:t>
            </a:r>
          </a:p>
          <a:p>
            <a:pPr>
              <a:defRPr/>
            </a:pPr>
            <a:r>
              <a:rPr lang="en-US" altLang="ko-KR" sz="2000" dirty="0" smtClean="0"/>
              <a:t>jwkhong@postech.ac.kr</a:t>
            </a:r>
          </a:p>
          <a:p>
            <a:pPr>
              <a:defRPr/>
            </a:pPr>
            <a:endParaRPr lang="en-US" altLang="ko-KR" sz="2000" dirty="0"/>
          </a:p>
          <a:p>
            <a:pPr>
              <a:defRPr/>
            </a:pPr>
            <a:endParaRPr lang="en-US" altLang="ko-KR" sz="2800" dirty="0"/>
          </a:p>
        </p:txBody>
      </p:sp>
    </p:spTree>
    <p:extLst>
      <p:ext uri="{BB962C8B-B14F-4D97-AF65-F5344CB8AC3E}">
        <p14:creationId xmlns:p14="http://schemas.microsoft.com/office/powerpoint/2010/main" val="426114190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The Internet – a simplistic view</a:t>
            </a:r>
            <a:endParaRPr lang="ko-KR" altLang="en-US" dirty="0"/>
          </a:p>
        </p:txBody>
      </p:sp>
      <p:grpSp>
        <p:nvGrpSpPr>
          <p:cNvPr id="4" name="Group 3"/>
          <p:cNvGrpSpPr>
            <a:grpSpLocks noGrp="1" noUngrp="1" noChangeAspect="1"/>
          </p:cNvGrpSpPr>
          <p:nvPr/>
        </p:nvGrpSpPr>
        <p:grpSpPr>
          <a:xfrm>
            <a:off x="1019175" y="990600"/>
            <a:ext cx="10077450" cy="5410127"/>
            <a:chOff x="685800" y="1060450"/>
            <a:chExt cx="7772400" cy="5264150"/>
          </a:xfrm>
        </p:grpSpPr>
        <p:pic>
          <p:nvPicPr>
            <p:cNvPr id="5" name="Picture 1" descr="05_Page_40.tif"/>
            <p:cNvPicPr>
              <a:picLocks noRot="1" noChangeAspect="1" noMove="1" noResize="1"/>
            </p:cNvPicPr>
            <p:nvPr isPhoto="1"/>
          </p:nvPicPr>
          <p:blipFill>
            <a:blip r:embed="rId3" cstate="print">
              <a:lum/>
            </a:blip>
            <a:stretch>
              <a:fillRect/>
            </a:stretch>
          </p:blipFill>
          <p:spPr>
            <a:xfrm>
              <a:off x="685800" y="1060450"/>
              <a:ext cx="7772400" cy="4737100"/>
            </a:xfrm>
            <a:prstGeom prst="rect">
              <a:avLst/>
            </a:prstGeom>
            <a:noFill/>
            <a:ln>
              <a:noFill/>
            </a:ln>
          </p:spPr>
        </p:pic>
        <p:sp>
          <p:nvSpPr>
            <p:cNvPr id="6" name="Rectangle 2"/>
            <p:cNvSpPr/>
            <p:nvPr/>
          </p:nvSpPr>
          <p:spPr>
            <a:xfrm>
              <a:off x="685800" y="5981700"/>
              <a:ext cx="7772400" cy="342900"/>
            </a:xfrm>
            <a:prstGeom prst="rect">
              <a:avLst/>
            </a:prstGeom>
            <a:noFill/>
            <a:ln>
              <a:noFill/>
            </a:ln>
          </p:spPr>
          <p:txBody>
            <a:bodyPr anchor="ctr">
              <a:noAutofit/>
            </a:bodyPr>
            <a:lstStyle/>
            <a:p>
              <a:pPr algn="ctr"/>
              <a:endParaRPr lang="en-US" sz="2000" dirty="0" smtClean="0"/>
            </a:p>
          </p:txBody>
        </p:sp>
      </p:grpSp>
    </p:spTree>
    <p:extLst>
      <p:ext uri="{BB962C8B-B14F-4D97-AF65-F5344CB8AC3E}">
        <p14:creationId xmlns:p14="http://schemas.microsoft.com/office/powerpoint/2010/main" val="222078946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Telecommunication (</a:t>
            </a:r>
            <a:r>
              <a:rPr lang="ko-KR" altLang="en-US" smtClean="0"/>
              <a:t>통신사업자</a:t>
            </a:r>
            <a:r>
              <a:rPr lang="en-US" altLang="ko-KR" dirty="0" smtClean="0"/>
              <a:t>) Networks</a:t>
            </a:r>
            <a:endParaRPr lang="ko-KR" altLang="en-US" dirty="0"/>
          </a:p>
        </p:txBody>
      </p:sp>
      <p:pic>
        <p:nvPicPr>
          <p:cNvPr id="4" name="그림 3"/>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36098" y="1272112"/>
            <a:ext cx="2657018" cy="1537098"/>
          </a:xfrm>
          <a:prstGeom prst="rect">
            <a:avLst/>
          </a:prstGeom>
        </p:spPr>
      </p:pic>
      <p:pic>
        <p:nvPicPr>
          <p:cNvPr id="5" name="Picture 3" descr="Untitled-1"/>
          <p:cNvPicPr>
            <a:picLocks noChangeAspect="1" noChangeArrowheads="1"/>
          </p:cNvPicPr>
          <p:nvPr/>
        </p:nvPicPr>
        <p:blipFill>
          <a:blip r:embed="rId3" cstate="print"/>
          <a:srcRect/>
          <a:stretch>
            <a:fillRect/>
          </a:stretch>
        </p:blipFill>
        <p:spPr bwMode="auto">
          <a:xfrm>
            <a:off x="4731131" y="3232188"/>
            <a:ext cx="457895" cy="352957"/>
          </a:xfrm>
          <a:prstGeom prst="rect">
            <a:avLst/>
          </a:prstGeom>
          <a:noFill/>
        </p:spPr>
      </p:pic>
      <p:pic>
        <p:nvPicPr>
          <p:cNvPr id="6" name="Picture 4" descr="Untitled-1"/>
          <p:cNvPicPr>
            <a:picLocks noChangeAspect="1" noChangeArrowheads="1"/>
          </p:cNvPicPr>
          <p:nvPr/>
        </p:nvPicPr>
        <p:blipFill>
          <a:blip r:embed="rId3" cstate="print"/>
          <a:srcRect/>
          <a:stretch>
            <a:fillRect/>
          </a:stretch>
        </p:blipFill>
        <p:spPr bwMode="auto">
          <a:xfrm>
            <a:off x="6054279" y="3232188"/>
            <a:ext cx="457895" cy="352957"/>
          </a:xfrm>
          <a:prstGeom prst="rect">
            <a:avLst/>
          </a:prstGeom>
          <a:noFill/>
        </p:spPr>
      </p:pic>
      <p:pic>
        <p:nvPicPr>
          <p:cNvPr id="7" name="Picture 5" descr="Untitled-1"/>
          <p:cNvPicPr>
            <a:picLocks noChangeAspect="1" noChangeArrowheads="1"/>
          </p:cNvPicPr>
          <p:nvPr/>
        </p:nvPicPr>
        <p:blipFill>
          <a:blip r:embed="rId4" cstate="print"/>
          <a:srcRect/>
          <a:stretch>
            <a:fillRect/>
          </a:stretch>
        </p:blipFill>
        <p:spPr bwMode="auto">
          <a:xfrm>
            <a:off x="3461584" y="4462744"/>
            <a:ext cx="367541" cy="247109"/>
          </a:xfrm>
          <a:prstGeom prst="rect">
            <a:avLst/>
          </a:prstGeom>
          <a:noFill/>
        </p:spPr>
      </p:pic>
      <p:pic>
        <p:nvPicPr>
          <p:cNvPr id="8" name="Picture 7" descr="Untitled-1"/>
          <p:cNvPicPr>
            <a:picLocks noChangeAspect="1" noChangeArrowheads="1"/>
          </p:cNvPicPr>
          <p:nvPr/>
        </p:nvPicPr>
        <p:blipFill>
          <a:blip r:embed="rId4" cstate="print"/>
          <a:srcRect/>
          <a:stretch>
            <a:fillRect/>
          </a:stretch>
        </p:blipFill>
        <p:spPr bwMode="auto">
          <a:xfrm>
            <a:off x="6325158" y="5596536"/>
            <a:ext cx="367541" cy="247109"/>
          </a:xfrm>
          <a:prstGeom prst="rect">
            <a:avLst/>
          </a:prstGeom>
          <a:noFill/>
        </p:spPr>
      </p:pic>
      <p:cxnSp>
        <p:nvCxnSpPr>
          <p:cNvPr id="9" name="AutoShape 8"/>
          <p:cNvCxnSpPr>
            <a:cxnSpLocks noChangeShapeType="1"/>
          </p:cNvCxnSpPr>
          <p:nvPr/>
        </p:nvCxnSpPr>
        <p:spPr bwMode="auto">
          <a:xfrm flipV="1">
            <a:off x="6158234" y="5843644"/>
            <a:ext cx="350695" cy="276180"/>
          </a:xfrm>
          <a:prstGeom prst="straightConnector1">
            <a:avLst/>
          </a:prstGeom>
          <a:noFill/>
          <a:ln w="12700">
            <a:solidFill>
              <a:schemeClr val="tx1"/>
            </a:solidFill>
            <a:round/>
            <a:headEnd/>
            <a:tailEnd/>
          </a:ln>
          <a:effectLst/>
        </p:spPr>
      </p:cxnSp>
      <p:cxnSp>
        <p:nvCxnSpPr>
          <p:cNvPr id="10" name="AutoShape 9"/>
          <p:cNvCxnSpPr>
            <a:cxnSpLocks noChangeShapeType="1"/>
          </p:cNvCxnSpPr>
          <p:nvPr/>
        </p:nvCxnSpPr>
        <p:spPr bwMode="auto">
          <a:xfrm>
            <a:off x="6508928" y="5843644"/>
            <a:ext cx="90354" cy="276180"/>
          </a:xfrm>
          <a:prstGeom prst="straightConnector1">
            <a:avLst/>
          </a:prstGeom>
          <a:noFill/>
          <a:ln w="12700">
            <a:solidFill>
              <a:schemeClr val="tx1"/>
            </a:solidFill>
            <a:round/>
            <a:headEnd/>
            <a:tailEnd/>
          </a:ln>
          <a:effectLst/>
        </p:spPr>
      </p:cxnSp>
      <p:cxnSp>
        <p:nvCxnSpPr>
          <p:cNvPr id="11" name="AutoShape 10"/>
          <p:cNvCxnSpPr>
            <a:cxnSpLocks noChangeShapeType="1"/>
          </p:cNvCxnSpPr>
          <p:nvPr/>
        </p:nvCxnSpPr>
        <p:spPr bwMode="auto">
          <a:xfrm>
            <a:off x="6508929" y="5843644"/>
            <a:ext cx="531403" cy="276180"/>
          </a:xfrm>
          <a:prstGeom prst="straightConnector1">
            <a:avLst/>
          </a:prstGeom>
          <a:noFill/>
          <a:ln w="12700">
            <a:solidFill>
              <a:schemeClr val="tx1"/>
            </a:solidFill>
            <a:round/>
            <a:headEnd/>
            <a:tailEnd/>
          </a:ln>
          <a:effectLst/>
        </p:spPr>
      </p:cxnSp>
      <p:cxnSp>
        <p:nvCxnSpPr>
          <p:cNvPr id="12" name="AutoShape 12"/>
          <p:cNvCxnSpPr>
            <a:cxnSpLocks noChangeShapeType="1"/>
          </p:cNvCxnSpPr>
          <p:nvPr/>
        </p:nvCxnSpPr>
        <p:spPr bwMode="auto">
          <a:xfrm flipV="1">
            <a:off x="3314566" y="4586298"/>
            <a:ext cx="147016" cy="7268"/>
          </a:xfrm>
          <a:prstGeom prst="straightConnector1">
            <a:avLst/>
          </a:prstGeom>
          <a:noFill/>
          <a:ln w="12700">
            <a:solidFill>
              <a:schemeClr val="tx1"/>
            </a:solidFill>
            <a:round/>
            <a:headEnd/>
            <a:tailEnd/>
          </a:ln>
          <a:effectLst/>
        </p:spPr>
      </p:cxnSp>
      <p:cxnSp>
        <p:nvCxnSpPr>
          <p:cNvPr id="13" name="AutoShape 13"/>
          <p:cNvCxnSpPr>
            <a:cxnSpLocks noChangeShapeType="1"/>
          </p:cNvCxnSpPr>
          <p:nvPr/>
        </p:nvCxnSpPr>
        <p:spPr bwMode="auto">
          <a:xfrm flipV="1">
            <a:off x="3314566" y="4586299"/>
            <a:ext cx="147016" cy="530557"/>
          </a:xfrm>
          <a:prstGeom prst="straightConnector1">
            <a:avLst/>
          </a:prstGeom>
          <a:noFill/>
          <a:ln w="12700">
            <a:solidFill>
              <a:schemeClr val="tx1"/>
            </a:solidFill>
            <a:round/>
            <a:headEnd/>
            <a:tailEnd/>
          </a:ln>
          <a:effectLst/>
        </p:spPr>
      </p:cxnSp>
      <p:cxnSp>
        <p:nvCxnSpPr>
          <p:cNvPr id="14" name="AutoShape 17"/>
          <p:cNvCxnSpPr>
            <a:cxnSpLocks noChangeShapeType="1"/>
          </p:cNvCxnSpPr>
          <p:nvPr/>
        </p:nvCxnSpPr>
        <p:spPr bwMode="auto">
          <a:xfrm flipV="1">
            <a:off x="3829124" y="3585146"/>
            <a:ext cx="1131720" cy="1001153"/>
          </a:xfrm>
          <a:prstGeom prst="straightConnector1">
            <a:avLst/>
          </a:prstGeom>
          <a:noFill/>
          <a:ln w="28575">
            <a:solidFill>
              <a:schemeClr val="accent2"/>
            </a:solidFill>
            <a:round/>
            <a:headEnd/>
            <a:tailEnd/>
          </a:ln>
          <a:effectLst/>
        </p:spPr>
      </p:cxnSp>
      <p:cxnSp>
        <p:nvCxnSpPr>
          <p:cNvPr id="15" name="AutoShape 18"/>
          <p:cNvCxnSpPr>
            <a:cxnSpLocks noChangeShapeType="1"/>
          </p:cNvCxnSpPr>
          <p:nvPr/>
        </p:nvCxnSpPr>
        <p:spPr bwMode="auto">
          <a:xfrm flipV="1">
            <a:off x="3829125" y="3585146"/>
            <a:ext cx="2454867" cy="1001153"/>
          </a:xfrm>
          <a:prstGeom prst="straightConnector1">
            <a:avLst/>
          </a:prstGeom>
          <a:noFill/>
          <a:ln w="28575">
            <a:solidFill>
              <a:schemeClr val="accent2"/>
            </a:solidFill>
            <a:round/>
            <a:headEnd/>
            <a:tailEnd/>
          </a:ln>
          <a:effectLst/>
        </p:spPr>
      </p:cxnSp>
      <p:cxnSp>
        <p:nvCxnSpPr>
          <p:cNvPr id="16" name="AutoShape 19"/>
          <p:cNvCxnSpPr>
            <a:cxnSpLocks noChangeShapeType="1"/>
            <a:stCxn id="34" idx="0"/>
            <a:endCxn id="5" idx="2"/>
          </p:cNvCxnSpPr>
          <p:nvPr/>
        </p:nvCxnSpPr>
        <p:spPr bwMode="auto">
          <a:xfrm flipV="1">
            <a:off x="3842726" y="3585145"/>
            <a:ext cx="1117353" cy="2011391"/>
          </a:xfrm>
          <a:prstGeom prst="straightConnector1">
            <a:avLst/>
          </a:prstGeom>
          <a:noFill/>
          <a:ln w="28575">
            <a:solidFill>
              <a:schemeClr val="accent2"/>
            </a:solidFill>
            <a:round/>
            <a:headEnd/>
            <a:tailEnd/>
          </a:ln>
          <a:effectLst/>
        </p:spPr>
      </p:cxnSp>
      <p:cxnSp>
        <p:nvCxnSpPr>
          <p:cNvPr id="17" name="AutoShape 20"/>
          <p:cNvCxnSpPr>
            <a:cxnSpLocks noChangeShapeType="1"/>
            <a:stCxn id="34" idx="0"/>
            <a:endCxn id="6" idx="2"/>
          </p:cNvCxnSpPr>
          <p:nvPr/>
        </p:nvCxnSpPr>
        <p:spPr bwMode="auto">
          <a:xfrm flipV="1">
            <a:off x="3842726" y="3585145"/>
            <a:ext cx="2440501" cy="2011391"/>
          </a:xfrm>
          <a:prstGeom prst="straightConnector1">
            <a:avLst/>
          </a:prstGeom>
          <a:noFill/>
          <a:ln w="28575">
            <a:solidFill>
              <a:schemeClr val="accent2"/>
            </a:solidFill>
            <a:round/>
            <a:headEnd/>
            <a:tailEnd/>
          </a:ln>
          <a:effectLst/>
        </p:spPr>
      </p:cxnSp>
      <p:cxnSp>
        <p:nvCxnSpPr>
          <p:cNvPr id="18" name="AutoShape 21"/>
          <p:cNvCxnSpPr>
            <a:cxnSpLocks noChangeShapeType="1"/>
            <a:stCxn id="27" idx="0"/>
            <a:endCxn id="5" idx="2"/>
          </p:cNvCxnSpPr>
          <p:nvPr/>
        </p:nvCxnSpPr>
        <p:spPr bwMode="auto">
          <a:xfrm flipH="1" flipV="1">
            <a:off x="4960079" y="3585145"/>
            <a:ext cx="279303" cy="2011391"/>
          </a:xfrm>
          <a:prstGeom prst="straightConnector1">
            <a:avLst/>
          </a:prstGeom>
          <a:noFill/>
          <a:ln w="28575">
            <a:solidFill>
              <a:schemeClr val="accent2"/>
            </a:solidFill>
            <a:round/>
            <a:headEnd/>
            <a:tailEnd/>
          </a:ln>
          <a:effectLst/>
        </p:spPr>
      </p:cxnSp>
      <p:cxnSp>
        <p:nvCxnSpPr>
          <p:cNvPr id="19" name="AutoShape 22"/>
          <p:cNvCxnSpPr>
            <a:cxnSpLocks noChangeShapeType="1"/>
            <a:stCxn id="8" idx="0"/>
          </p:cNvCxnSpPr>
          <p:nvPr/>
        </p:nvCxnSpPr>
        <p:spPr bwMode="auto">
          <a:xfrm flipH="1" flipV="1">
            <a:off x="4960078" y="3627265"/>
            <a:ext cx="1548851" cy="1969271"/>
          </a:xfrm>
          <a:prstGeom prst="straightConnector1">
            <a:avLst/>
          </a:prstGeom>
          <a:noFill/>
          <a:ln w="28575">
            <a:solidFill>
              <a:schemeClr val="accent2"/>
            </a:solidFill>
            <a:round/>
            <a:headEnd/>
            <a:tailEnd/>
          </a:ln>
          <a:effectLst/>
        </p:spPr>
      </p:cxnSp>
      <p:cxnSp>
        <p:nvCxnSpPr>
          <p:cNvPr id="20" name="AutoShape 23"/>
          <p:cNvCxnSpPr>
            <a:cxnSpLocks noChangeShapeType="1"/>
            <a:stCxn id="27" idx="0"/>
          </p:cNvCxnSpPr>
          <p:nvPr/>
        </p:nvCxnSpPr>
        <p:spPr bwMode="auto">
          <a:xfrm flipV="1">
            <a:off x="5239381" y="3627265"/>
            <a:ext cx="1015512" cy="1969271"/>
          </a:xfrm>
          <a:prstGeom prst="straightConnector1">
            <a:avLst/>
          </a:prstGeom>
          <a:noFill/>
          <a:ln w="28575">
            <a:solidFill>
              <a:schemeClr val="accent2"/>
            </a:solidFill>
            <a:round/>
            <a:headEnd/>
            <a:tailEnd/>
          </a:ln>
          <a:effectLst/>
        </p:spPr>
      </p:cxnSp>
      <p:cxnSp>
        <p:nvCxnSpPr>
          <p:cNvPr id="21" name="AutoShape 24"/>
          <p:cNvCxnSpPr>
            <a:cxnSpLocks noChangeShapeType="1"/>
            <a:stCxn id="8" idx="0"/>
          </p:cNvCxnSpPr>
          <p:nvPr/>
        </p:nvCxnSpPr>
        <p:spPr bwMode="auto">
          <a:xfrm flipH="1" flipV="1">
            <a:off x="6254894" y="3627265"/>
            <a:ext cx="254035" cy="1969271"/>
          </a:xfrm>
          <a:prstGeom prst="straightConnector1">
            <a:avLst/>
          </a:prstGeom>
          <a:noFill/>
          <a:ln w="28575">
            <a:solidFill>
              <a:schemeClr val="accent2"/>
            </a:solidFill>
            <a:round/>
            <a:headEnd/>
            <a:tailEnd/>
          </a:ln>
          <a:effectLst/>
        </p:spPr>
      </p:cxnSp>
      <p:pic>
        <p:nvPicPr>
          <p:cNvPr id="22" name="Picture 27"/>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20535" y="4986032"/>
            <a:ext cx="294033" cy="261644"/>
          </a:xfrm>
          <a:prstGeom prst="rect">
            <a:avLst/>
          </a:prstGeom>
          <a:noFill/>
          <a:ln w="12700">
            <a:noFill/>
            <a:miter lim="800000"/>
            <a:headEnd/>
            <a:tailEnd/>
          </a:ln>
          <a:effectLst/>
        </p:spPr>
      </p:pic>
      <p:pic>
        <p:nvPicPr>
          <p:cNvPr id="23" name="Picture 28"/>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20535" y="4462743"/>
            <a:ext cx="294033" cy="261644"/>
          </a:xfrm>
          <a:prstGeom prst="rect">
            <a:avLst/>
          </a:prstGeom>
          <a:noFill/>
          <a:ln w="12700">
            <a:noFill/>
            <a:miter lim="800000"/>
            <a:headEnd/>
            <a:tailEnd/>
          </a:ln>
          <a:effectLst/>
        </p:spPr>
      </p:pic>
      <p:pic>
        <p:nvPicPr>
          <p:cNvPr id="24" name="Picture 32"/>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93315" y="6119824"/>
            <a:ext cx="294033" cy="261644"/>
          </a:xfrm>
          <a:prstGeom prst="rect">
            <a:avLst/>
          </a:prstGeom>
          <a:noFill/>
          <a:ln w="12700">
            <a:noFill/>
            <a:miter lim="800000"/>
            <a:headEnd/>
            <a:tailEnd/>
          </a:ln>
          <a:effectLst/>
        </p:spPr>
      </p:pic>
      <p:pic>
        <p:nvPicPr>
          <p:cNvPr id="25" name="Picture 33"/>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52266" y="6119824"/>
            <a:ext cx="294033" cy="261644"/>
          </a:xfrm>
          <a:prstGeom prst="rect">
            <a:avLst/>
          </a:prstGeom>
          <a:noFill/>
          <a:ln w="12700">
            <a:noFill/>
            <a:miter lim="800000"/>
            <a:headEnd/>
            <a:tailEnd/>
          </a:ln>
          <a:effectLst/>
        </p:spPr>
      </p:pic>
      <p:pic>
        <p:nvPicPr>
          <p:cNvPr id="26" name="Picture 34"/>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11217" y="6119824"/>
            <a:ext cx="294033" cy="261644"/>
          </a:xfrm>
          <a:prstGeom prst="rect">
            <a:avLst/>
          </a:prstGeom>
          <a:noFill/>
          <a:ln w="12700">
            <a:noFill/>
            <a:miter lim="800000"/>
            <a:headEnd/>
            <a:tailEnd/>
          </a:ln>
          <a:effectLst/>
        </p:spPr>
      </p:pic>
      <p:pic>
        <p:nvPicPr>
          <p:cNvPr id="27" name="Picture 35" descr="Untitled-1"/>
          <p:cNvPicPr>
            <a:picLocks noChangeAspect="1" noChangeArrowheads="1"/>
          </p:cNvPicPr>
          <p:nvPr/>
        </p:nvPicPr>
        <p:blipFill>
          <a:blip r:embed="rId4" cstate="print"/>
          <a:srcRect/>
          <a:stretch>
            <a:fillRect/>
          </a:stretch>
        </p:blipFill>
        <p:spPr bwMode="auto">
          <a:xfrm>
            <a:off x="5055611" y="5596536"/>
            <a:ext cx="367541" cy="247109"/>
          </a:xfrm>
          <a:prstGeom prst="rect">
            <a:avLst/>
          </a:prstGeom>
          <a:noFill/>
        </p:spPr>
      </p:pic>
      <p:cxnSp>
        <p:nvCxnSpPr>
          <p:cNvPr id="28" name="AutoShape 36"/>
          <p:cNvCxnSpPr>
            <a:cxnSpLocks noChangeShapeType="1"/>
          </p:cNvCxnSpPr>
          <p:nvPr/>
        </p:nvCxnSpPr>
        <p:spPr bwMode="auto">
          <a:xfrm flipV="1">
            <a:off x="4761578" y="5843644"/>
            <a:ext cx="477803" cy="276180"/>
          </a:xfrm>
          <a:prstGeom prst="straightConnector1">
            <a:avLst/>
          </a:prstGeom>
          <a:noFill/>
          <a:ln w="12700">
            <a:solidFill>
              <a:schemeClr val="tx1"/>
            </a:solidFill>
            <a:round/>
            <a:headEnd/>
            <a:tailEnd/>
          </a:ln>
          <a:effectLst/>
        </p:spPr>
      </p:cxnSp>
      <p:cxnSp>
        <p:nvCxnSpPr>
          <p:cNvPr id="29" name="AutoShape 37"/>
          <p:cNvCxnSpPr>
            <a:cxnSpLocks noChangeShapeType="1"/>
          </p:cNvCxnSpPr>
          <p:nvPr/>
        </p:nvCxnSpPr>
        <p:spPr bwMode="auto">
          <a:xfrm flipH="1">
            <a:off x="5202626" y="5843644"/>
            <a:ext cx="36754" cy="276180"/>
          </a:xfrm>
          <a:prstGeom prst="straightConnector1">
            <a:avLst/>
          </a:prstGeom>
          <a:noFill/>
          <a:ln w="12700">
            <a:solidFill>
              <a:schemeClr val="tx1"/>
            </a:solidFill>
            <a:round/>
            <a:headEnd/>
            <a:tailEnd/>
          </a:ln>
          <a:effectLst/>
        </p:spPr>
      </p:cxnSp>
      <p:cxnSp>
        <p:nvCxnSpPr>
          <p:cNvPr id="30" name="AutoShape 38"/>
          <p:cNvCxnSpPr>
            <a:cxnSpLocks noChangeShapeType="1"/>
          </p:cNvCxnSpPr>
          <p:nvPr/>
        </p:nvCxnSpPr>
        <p:spPr bwMode="auto">
          <a:xfrm>
            <a:off x="5239381" y="5843644"/>
            <a:ext cx="404295" cy="276180"/>
          </a:xfrm>
          <a:prstGeom prst="straightConnector1">
            <a:avLst/>
          </a:prstGeom>
          <a:noFill/>
          <a:ln w="12700">
            <a:solidFill>
              <a:schemeClr val="tx1"/>
            </a:solidFill>
            <a:round/>
            <a:headEnd/>
            <a:tailEnd/>
          </a:ln>
          <a:effectLst/>
        </p:spPr>
      </p:cxnSp>
      <p:pic>
        <p:nvPicPr>
          <p:cNvPr id="31" name="Picture 39"/>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96660" y="6119824"/>
            <a:ext cx="294033" cy="261644"/>
          </a:xfrm>
          <a:prstGeom prst="rect">
            <a:avLst/>
          </a:prstGeom>
          <a:noFill/>
          <a:ln w="12700">
            <a:noFill/>
            <a:miter lim="800000"/>
            <a:headEnd/>
            <a:tailEnd/>
          </a:ln>
          <a:effectLst/>
        </p:spPr>
      </p:pic>
      <p:pic>
        <p:nvPicPr>
          <p:cNvPr id="32" name="Picture 40"/>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55611" y="6119824"/>
            <a:ext cx="294033" cy="261644"/>
          </a:xfrm>
          <a:prstGeom prst="rect">
            <a:avLst/>
          </a:prstGeom>
          <a:noFill/>
          <a:ln w="12700">
            <a:noFill/>
            <a:miter lim="800000"/>
            <a:headEnd/>
            <a:tailEnd/>
          </a:ln>
          <a:effectLst/>
        </p:spPr>
      </p:pic>
      <p:pic>
        <p:nvPicPr>
          <p:cNvPr id="33" name="Picture 41"/>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14562" y="6119824"/>
            <a:ext cx="294033" cy="261644"/>
          </a:xfrm>
          <a:prstGeom prst="rect">
            <a:avLst/>
          </a:prstGeom>
          <a:noFill/>
          <a:ln w="12700">
            <a:noFill/>
            <a:miter lim="800000"/>
            <a:headEnd/>
            <a:tailEnd/>
          </a:ln>
          <a:effectLst/>
        </p:spPr>
      </p:pic>
      <p:pic>
        <p:nvPicPr>
          <p:cNvPr id="34" name="Picture 42" descr="Untitled-1"/>
          <p:cNvPicPr>
            <a:picLocks noChangeAspect="1" noChangeArrowheads="1"/>
          </p:cNvPicPr>
          <p:nvPr/>
        </p:nvPicPr>
        <p:blipFill>
          <a:blip r:embed="rId4" cstate="print"/>
          <a:srcRect/>
          <a:stretch>
            <a:fillRect/>
          </a:stretch>
        </p:blipFill>
        <p:spPr bwMode="auto">
          <a:xfrm>
            <a:off x="3658955" y="5596536"/>
            <a:ext cx="367541" cy="247109"/>
          </a:xfrm>
          <a:prstGeom prst="rect">
            <a:avLst/>
          </a:prstGeom>
          <a:noFill/>
        </p:spPr>
      </p:pic>
      <p:cxnSp>
        <p:nvCxnSpPr>
          <p:cNvPr id="35" name="AutoShape 43"/>
          <p:cNvCxnSpPr>
            <a:cxnSpLocks noChangeShapeType="1"/>
          </p:cNvCxnSpPr>
          <p:nvPr/>
        </p:nvCxnSpPr>
        <p:spPr bwMode="auto">
          <a:xfrm flipV="1">
            <a:off x="3364923" y="5843644"/>
            <a:ext cx="477803" cy="276180"/>
          </a:xfrm>
          <a:prstGeom prst="straightConnector1">
            <a:avLst/>
          </a:prstGeom>
          <a:noFill/>
          <a:ln w="12700">
            <a:solidFill>
              <a:schemeClr val="tx1"/>
            </a:solidFill>
            <a:round/>
            <a:headEnd/>
            <a:tailEnd/>
          </a:ln>
          <a:effectLst/>
        </p:spPr>
      </p:cxnSp>
      <p:cxnSp>
        <p:nvCxnSpPr>
          <p:cNvPr id="36" name="AutoShape 44"/>
          <p:cNvCxnSpPr>
            <a:cxnSpLocks noChangeShapeType="1"/>
          </p:cNvCxnSpPr>
          <p:nvPr/>
        </p:nvCxnSpPr>
        <p:spPr bwMode="auto">
          <a:xfrm flipH="1">
            <a:off x="3805971" y="5843644"/>
            <a:ext cx="36754" cy="276180"/>
          </a:xfrm>
          <a:prstGeom prst="straightConnector1">
            <a:avLst/>
          </a:prstGeom>
          <a:noFill/>
          <a:ln w="12700">
            <a:solidFill>
              <a:schemeClr val="tx1"/>
            </a:solidFill>
            <a:round/>
            <a:headEnd/>
            <a:tailEnd/>
          </a:ln>
          <a:effectLst/>
        </p:spPr>
      </p:cxnSp>
      <p:cxnSp>
        <p:nvCxnSpPr>
          <p:cNvPr id="37" name="AutoShape 45"/>
          <p:cNvCxnSpPr>
            <a:cxnSpLocks noChangeShapeType="1"/>
          </p:cNvCxnSpPr>
          <p:nvPr/>
        </p:nvCxnSpPr>
        <p:spPr bwMode="auto">
          <a:xfrm>
            <a:off x="3842726" y="5843644"/>
            <a:ext cx="404295" cy="276180"/>
          </a:xfrm>
          <a:prstGeom prst="straightConnector1">
            <a:avLst/>
          </a:prstGeom>
          <a:noFill/>
          <a:ln w="12700">
            <a:solidFill>
              <a:schemeClr val="tx1"/>
            </a:solidFill>
            <a:round/>
            <a:headEnd/>
            <a:tailEnd/>
          </a:ln>
          <a:effectLst/>
        </p:spPr>
      </p:cxnSp>
      <p:pic>
        <p:nvPicPr>
          <p:cNvPr id="38" name="Picture 46"/>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00004" y="6119824"/>
            <a:ext cx="294033" cy="261644"/>
          </a:xfrm>
          <a:prstGeom prst="rect">
            <a:avLst/>
          </a:prstGeom>
          <a:noFill/>
          <a:ln w="12700">
            <a:noFill/>
            <a:miter lim="800000"/>
            <a:headEnd/>
            <a:tailEnd/>
          </a:ln>
          <a:effectLst/>
        </p:spPr>
      </p:pic>
      <p:pic>
        <p:nvPicPr>
          <p:cNvPr id="39" name="Picture 47"/>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58955" y="6119824"/>
            <a:ext cx="294033" cy="261644"/>
          </a:xfrm>
          <a:prstGeom prst="rect">
            <a:avLst/>
          </a:prstGeom>
          <a:noFill/>
          <a:ln w="12700">
            <a:noFill/>
            <a:miter lim="800000"/>
            <a:headEnd/>
            <a:tailEnd/>
          </a:ln>
          <a:effectLst/>
        </p:spPr>
      </p:pic>
      <p:pic>
        <p:nvPicPr>
          <p:cNvPr id="40" name="Picture 48"/>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17906" y="6119824"/>
            <a:ext cx="294033" cy="261644"/>
          </a:xfrm>
          <a:prstGeom prst="rect">
            <a:avLst/>
          </a:prstGeom>
          <a:noFill/>
          <a:ln w="12700">
            <a:noFill/>
            <a:miter lim="800000"/>
            <a:headEnd/>
            <a:tailEnd/>
          </a:ln>
          <a:effectLst/>
        </p:spPr>
      </p:pic>
      <p:sp>
        <p:nvSpPr>
          <p:cNvPr id="41" name="Text Box 57"/>
          <p:cNvSpPr txBox="1">
            <a:spLocks noChangeArrowheads="1"/>
          </p:cNvSpPr>
          <p:nvPr/>
        </p:nvSpPr>
        <p:spPr bwMode="auto">
          <a:xfrm>
            <a:off x="5299287" y="3276259"/>
            <a:ext cx="735082" cy="379748"/>
          </a:xfrm>
          <a:prstGeom prst="rect">
            <a:avLst/>
          </a:prstGeom>
          <a:noFill/>
          <a:ln w="9525">
            <a:noFill/>
            <a:miter lim="800000"/>
            <a:headEnd/>
            <a:tailEnd/>
          </a:ln>
          <a:effectLst/>
        </p:spPr>
        <p:txBody>
          <a:bodyPr>
            <a:spAutoFit/>
          </a:bodyPr>
          <a:lstStyle/>
          <a:p>
            <a:pPr algn="l">
              <a:lnSpc>
                <a:spcPct val="60000"/>
              </a:lnSpc>
              <a:spcBef>
                <a:spcPct val="50000"/>
              </a:spcBef>
            </a:pPr>
            <a:r>
              <a:rPr lang="en-US" altLang="ko-KR" sz="1100" dirty="0">
                <a:latin typeface="Arial" panose="020B0604020202020204" pitchFamily="34" charset="0"/>
                <a:ea typeface="굴림" pitchFamily="50" charset="-127"/>
                <a:cs typeface="Arial" panose="020B0604020202020204" pitchFamily="34" charset="0"/>
              </a:rPr>
              <a:t>Center </a:t>
            </a:r>
          </a:p>
          <a:p>
            <a:pPr algn="l">
              <a:lnSpc>
                <a:spcPct val="60000"/>
              </a:lnSpc>
              <a:spcBef>
                <a:spcPct val="50000"/>
              </a:spcBef>
            </a:pPr>
            <a:r>
              <a:rPr lang="en-US" altLang="ko-KR" sz="1100" dirty="0">
                <a:latin typeface="Arial" panose="020B0604020202020204" pitchFamily="34" charset="0"/>
                <a:ea typeface="굴림" pitchFamily="50" charset="-127"/>
                <a:cs typeface="Arial" panose="020B0604020202020204" pitchFamily="34" charset="0"/>
              </a:rPr>
              <a:t>Router</a:t>
            </a:r>
          </a:p>
        </p:txBody>
      </p:sp>
      <p:sp>
        <p:nvSpPr>
          <p:cNvPr id="42" name="Text Box 58"/>
          <p:cNvSpPr txBox="1">
            <a:spLocks noChangeArrowheads="1"/>
          </p:cNvSpPr>
          <p:nvPr/>
        </p:nvSpPr>
        <p:spPr bwMode="auto">
          <a:xfrm>
            <a:off x="3429423" y="4771630"/>
            <a:ext cx="966326" cy="176247"/>
          </a:xfrm>
          <a:prstGeom prst="rect">
            <a:avLst/>
          </a:prstGeom>
          <a:noFill/>
          <a:ln w="9525">
            <a:noFill/>
            <a:miter lim="800000"/>
            <a:headEnd/>
            <a:tailEnd/>
          </a:ln>
          <a:effectLst/>
        </p:spPr>
        <p:txBody>
          <a:bodyPr wrap="square">
            <a:spAutoFit/>
          </a:bodyPr>
          <a:lstStyle/>
          <a:p>
            <a:pPr algn="l">
              <a:lnSpc>
                <a:spcPct val="60000"/>
              </a:lnSpc>
              <a:spcBef>
                <a:spcPct val="50000"/>
              </a:spcBef>
            </a:pPr>
            <a:r>
              <a:rPr lang="en-US" altLang="ko-KR" sz="900" dirty="0">
                <a:latin typeface="Arial" panose="020B0604020202020204" pitchFamily="34" charset="0"/>
                <a:ea typeface="굴림" pitchFamily="50" charset="-127"/>
                <a:cs typeface="Arial" panose="020B0604020202020204" pitchFamily="34" charset="0"/>
              </a:rPr>
              <a:t>Core Router</a:t>
            </a:r>
          </a:p>
        </p:txBody>
      </p:sp>
      <p:sp>
        <p:nvSpPr>
          <p:cNvPr id="43" name="Text Box 61"/>
          <p:cNvSpPr txBox="1">
            <a:spLocks noChangeArrowheads="1"/>
          </p:cNvSpPr>
          <p:nvPr/>
        </p:nvSpPr>
        <p:spPr bwMode="auto">
          <a:xfrm>
            <a:off x="6721104" y="5498419"/>
            <a:ext cx="920384" cy="443342"/>
          </a:xfrm>
          <a:prstGeom prst="rect">
            <a:avLst/>
          </a:prstGeom>
          <a:noFill/>
          <a:ln w="9525">
            <a:noFill/>
            <a:miter lim="800000"/>
            <a:headEnd/>
            <a:tailEnd/>
          </a:ln>
          <a:effectLst/>
        </p:spPr>
        <p:txBody>
          <a:bodyPr wrap="square">
            <a:spAutoFit/>
          </a:bodyPr>
          <a:lstStyle/>
          <a:p>
            <a:pPr algn="l">
              <a:lnSpc>
                <a:spcPct val="70000"/>
              </a:lnSpc>
              <a:spcBef>
                <a:spcPct val="50000"/>
              </a:spcBef>
            </a:pPr>
            <a:r>
              <a:rPr lang="en-US" altLang="ko-KR" sz="1200" dirty="0">
                <a:latin typeface="Arial" panose="020B0604020202020204" pitchFamily="34" charset="0"/>
                <a:ea typeface="굴림" pitchFamily="50" charset="-127"/>
                <a:cs typeface="Arial" panose="020B0604020202020204" pitchFamily="34" charset="0"/>
              </a:rPr>
              <a:t>Core </a:t>
            </a:r>
          </a:p>
          <a:p>
            <a:pPr algn="l">
              <a:lnSpc>
                <a:spcPct val="70000"/>
              </a:lnSpc>
              <a:spcBef>
                <a:spcPct val="50000"/>
              </a:spcBef>
            </a:pPr>
            <a:r>
              <a:rPr lang="en-US" altLang="ko-KR" sz="1200" dirty="0">
                <a:latin typeface="Arial" panose="020B0604020202020204" pitchFamily="34" charset="0"/>
                <a:ea typeface="굴림" pitchFamily="50" charset="-127"/>
                <a:cs typeface="Arial" panose="020B0604020202020204" pitchFamily="34" charset="0"/>
              </a:rPr>
              <a:t>Router</a:t>
            </a:r>
          </a:p>
        </p:txBody>
      </p:sp>
      <p:sp>
        <p:nvSpPr>
          <p:cNvPr id="44" name="Text Box 62"/>
          <p:cNvSpPr txBox="1">
            <a:spLocks noChangeArrowheads="1"/>
          </p:cNvSpPr>
          <p:nvPr/>
        </p:nvSpPr>
        <p:spPr bwMode="auto">
          <a:xfrm>
            <a:off x="2459597" y="6054226"/>
            <a:ext cx="695265" cy="307069"/>
          </a:xfrm>
          <a:prstGeom prst="rect">
            <a:avLst/>
          </a:prstGeom>
          <a:noFill/>
          <a:ln w="9525">
            <a:noFill/>
            <a:miter lim="800000"/>
            <a:headEnd/>
            <a:tailEnd/>
          </a:ln>
          <a:effectLst/>
        </p:spPr>
        <p:txBody>
          <a:bodyPr wrap="square">
            <a:spAutoFit/>
          </a:bodyPr>
          <a:lstStyle/>
          <a:p>
            <a:pPr algn="l">
              <a:spcBef>
                <a:spcPct val="50000"/>
              </a:spcBef>
            </a:pPr>
            <a:r>
              <a:rPr lang="en-US" altLang="ko-KR" sz="1400" dirty="0">
                <a:latin typeface="Arial" panose="020B0604020202020204" pitchFamily="34" charset="0"/>
                <a:ea typeface="굴림" pitchFamily="50" charset="-127"/>
                <a:cs typeface="Arial" panose="020B0604020202020204" pitchFamily="34" charset="0"/>
              </a:rPr>
              <a:t>GSR</a:t>
            </a:r>
          </a:p>
        </p:txBody>
      </p:sp>
      <p:cxnSp>
        <p:nvCxnSpPr>
          <p:cNvPr id="45" name="AutoShape 71"/>
          <p:cNvCxnSpPr>
            <a:cxnSpLocks noChangeShapeType="1"/>
          </p:cNvCxnSpPr>
          <p:nvPr/>
        </p:nvCxnSpPr>
        <p:spPr bwMode="auto">
          <a:xfrm>
            <a:off x="5189026" y="3457956"/>
            <a:ext cx="865253" cy="0"/>
          </a:xfrm>
          <a:prstGeom prst="straightConnector1">
            <a:avLst/>
          </a:prstGeom>
          <a:noFill/>
          <a:ln w="28575">
            <a:solidFill>
              <a:schemeClr val="tx1"/>
            </a:solidFill>
            <a:round/>
            <a:headEnd/>
            <a:tailEnd/>
          </a:ln>
          <a:effectLst/>
        </p:spPr>
      </p:cxnSp>
      <p:pic>
        <p:nvPicPr>
          <p:cNvPr id="46" name="Picture 73"/>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37715" y="2718448"/>
            <a:ext cx="294033" cy="261644"/>
          </a:xfrm>
          <a:prstGeom prst="rect">
            <a:avLst/>
          </a:prstGeom>
          <a:noFill/>
          <a:ln w="12700">
            <a:noFill/>
            <a:miter lim="800000"/>
            <a:headEnd/>
            <a:tailEnd/>
          </a:ln>
          <a:effectLst/>
        </p:spPr>
      </p:pic>
      <p:pic>
        <p:nvPicPr>
          <p:cNvPr id="47" name="Picture 74"/>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28403" y="2718448"/>
            <a:ext cx="294033" cy="261644"/>
          </a:xfrm>
          <a:prstGeom prst="rect">
            <a:avLst/>
          </a:prstGeom>
          <a:noFill/>
          <a:ln w="12700">
            <a:noFill/>
            <a:miter lim="800000"/>
            <a:headEnd/>
            <a:tailEnd/>
          </a:ln>
          <a:effectLst/>
        </p:spPr>
      </p:pic>
      <p:pic>
        <p:nvPicPr>
          <p:cNvPr id="48" name="Picture 75" descr="alteon"/>
          <p:cNvPicPr>
            <a:picLocks noChangeAspect="1" noChangeArrowheads="1"/>
          </p:cNvPicPr>
          <p:nvPr/>
        </p:nvPicPr>
        <p:blipFill>
          <a:blip r:embed="rId6" cstate="print"/>
          <a:srcRect/>
          <a:stretch>
            <a:fillRect/>
          </a:stretch>
        </p:blipFill>
        <p:spPr bwMode="auto">
          <a:xfrm>
            <a:off x="5478464" y="2658488"/>
            <a:ext cx="261873" cy="399734"/>
          </a:xfrm>
          <a:prstGeom prst="rect">
            <a:avLst/>
          </a:prstGeom>
          <a:noFill/>
        </p:spPr>
      </p:pic>
      <p:pic>
        <p:nvPicPr>
          <p:cNvPr id="49" name="Picture 76" descr="alteon"/>
          <p:cNvPicPr>
            <a:picLocks noChangeAspect="1" noChangeArrowheads="1"/>
          </p:cNvPicPr>
          <p:nvPr/>
        </p:nvPicPr>
        <p:blipFill>
          <a:blip r:embed="rId6" cstate="print"/>
          <a:srcRect/>
          <a:stretch>
            <a:fillRect/>
          </a:stretch>
        </p:blipFill>
        <p:spPr bwMode="auto">
          <a:xfrm>
            <a:off x="5216592" y="2665757"/>
            <a:ext cx="261873" cy="401551"/>
          </a:xfrm>
          <a:prstGeom prst="rect">
            <a:avLst/>
          </a:prstGeom>
          <a:noFill/>
        </p:spPr>
      </p:pic>
      <p:pic>
        <p:nvPicPr>
          <p:cNvPr id="50" name="Picture 77" descr="alteon"/>
          <p:cNvPicPr>
            <a:picLocks noChangeAspect="1" noChangeArrowheads="1"/>
          </p:cNvPicPr>
          <p:nvPr/>
        </p:nvPicPr>
        <p:blipFill>
          <a:blip r:embed="rId6" cstate="print"/>
          <a:srcRect/>
          <a:stretch>
            <a:fillRect/>
          </a:stretch>
        </p:blipFill>
        <p:spPr bwMode="auto">
          <a:xfrm>
            <a:off x="5774029" y="2665757"/>
            <a:ext cx="260341" cy="401551"/>
          </a:xfrm>
          <a:prstGeom prst="rect">
            <a:avLst/>
          </a:prstGeom>
          <a:noFill/>
        </p:spPr>
      </p:pic>
      <p:sp>
        <p:nvSpPr>
          <p:cNvPr id="51" name="Rectangle 78"/>
          <p:cNvSpPr>
            <a:spLocks noChangeArrowheads="1"/>
          </p:cNvSpPr>
          <p:nvPr/>
        </p:nvSpPr>
        <p:spPr bwMode="auto">
          <a:xfrm>
            <a:off x="5078764" y="2544019"/>
            <a:ext cx="1102623" cy="610503"/>
          </a:xfrm>
          <a:prstGeom prst="rect">
            <a:avLst/>
          </a:prstGeom>
          <a:noFill/>
          <a:ln w="9525">
            <a:solidFill>
              <a:schemeClr val="tx1"/>
            </a:solidFill>
            <a:miter lim="800000"/>
            <a:headEnd/>
            <a:tailEnd/>
          </a:ln>
          <a:effectLst/>
        </p:spPr>
        <p:txBody>
          <a:bodyPr wrap="none" anchor="ctr"/>
          <a:lstStyle/>
          <a:p>
            <a:endParaRPr lang="ko-KR" altLang="en-US" sz="800" dirty="0">
              <a:latin typeface="Arial" panose="020B0604020202020204" pitchFamily="34" charset="0"/>
              <a:cs typeface="Arial" panose="020B0604020202020204" pitchFamily="34" charset="0"/>
            </a:endParaRPr>
          </a:p>
        </p:txBody>
      </p:sp>
      <p:sp>
        <p:nvSpPr>
          <p:cNvPr id="52" name="Text Box 79"/>
          <p:cNvSpPr txBox="1">
            <a:spLocks noChangeArrowheads="1"/>
          </p:cNvSpPr>
          <p:nvPr/>
        </p:nvSpPr>
        <p:spPr bwMode="auto">
          <a:xfrm>
            <a:off x="5225780" y="2282375"/>
            <a:ext cx="1102623" cy="195695"/>
          </a:xfrm>
          <a:prstGeom prst="rect">
            <a:avLst/>
          </a:prstGeom>
          <a:noFill/>
          <a:ln w="9525">
            <a:noFill/>
            <a:miter lim="800000"/>
            <a:headEnd/>
            <a:tailEnd/>
          </a:ln>
          <a:effectLst/>
        </p:spPr>
        <p:txBody>
          <a:bodyPr>
            <a:spAutoFit/>
          </a:bodyPr>
          <a:lstStyle/>
          <a:p>
            <a:pPr algn="l">
              <a:lnSpc>
                <a:spcPct val="60000"/>
              </a:lnSpc>
              <a:spcBef>
                <a:spcPct val="50000"/>
              </a:spcBef>
            </a:pPr>
            <a:r>
              <a:rPr lang="en-US" altLang="ko-KR" sz="1050" dirty="0">
                <a:latin typeface="Arial" panose="020B0604020202020204" pitchFamily="34" charset="0"/>
                <a:ea typeface="굴림" pitchFamily="50" charset="-127"/>
                <a:cs typeface="Arial" panose="020B0604020202020204" pitchFamily="34" charset="0"/>
              </a:rPr>
              <a:t>Server Farm</a:t>
            </a:r>
          </a:p>
        </p:txBody>
      </p:sp>
      <p:cxnSp>
        <p:nvCxnSpPr>
          <p:cNvPr id="53" name="AutoShape 80"/>
          <p:cNvCxnSpPr>
            <a:cxnSpLocks noChangeShapeType="1"/>
            <a:stCxn id="5" idx="0"/>
          </p:cNvCxnSpPr>
          <p:nvPr/>
        </p:nvCxnSpPr>
        <p:spPr bwMode="auto">
          <a:xfrm flipH="1" flipV="1">
            <a:off x="4784732" y="2980093"/>
            <a:ext cx="175347" cy="252094"/>
          </a:xfrm>
          <a:prstGeom prst="straightConnector1">
            <a:avLst/>
          </a:prstGeom>
          <a:noFill/>
          <a:ln w="12700">
            <a:solidFill>
              <a:schemeClr val="tx1"/>
            </a:solidFill>
            <a:round/>
            <a:headEnd/>
            <a:tailEnd/>
          </a:ln>
          <a:effectLst/>
        </p:spPr>
      </p:cxnSp>
      <p:cxnSp>
        <p:nvCxnSpPr>
          <p:cNvPr id="54" name="AutoShape 81"/>
          <p:cNvCxnSpPr>
            <a:cxnSpLocks noChangeShapeType="1"/>
            <a:stCxn id="6" idx="0"/>
          </p:cNvCxnSpPr>
          <p:nvPr/>
        </p:nvCxnSpPr>
        <p:spPr bwMode="auto">
          <a:xfrm flipV="1">
            <a:off x="6283227" y="2980093"/>
            <a:ext cx="192193" cy="252094"/>
          </a:xfrm>
          <a:prstGeom prst="straightConnector1">
            <a:avLst/>
          </a:prstGeom>
          <a:noFill/>
          <a:ln w="12700">
            <a:solidFill>
              <a:schemeClr val="tx1"/>
            </a:solidFill>
            <a:round/>
            <a:headEnd/>
            <a:tailEnd/>
          </a:ln>
          <a:effectLst/>
        </p:spPr>
      </p:cxnSp>
      <p:cxnSp>
        <p:nvCxnSpPr>
          <p:cNvPr id="55" name="AutoShape 82"/>
          <p:cNvCxnSpPr>
            <a:cxnSpLocks noChangeShapeType="1"/>
            <a:endCxn id="51" idx="3"/>
          </p:cNvCxnSpPr>
          <p:nvPr/>
        </p:nvCxnSpPr>
        <p:spPr bwMode="auto">
          <a:xfrm flipH="1">
            <a:off x="6181385" y="2849270"/>
            <a:ext cx="147016" cy="0"/>
          </a:xfrm>
          <a:prstGeom prst="straightConnector1">
            <a:avLst/>
          </a:prstGeom>
          <a:noFill/>
          <a:ln w="12700">
            <a:solidFill>
              <a:schemeClr val="tx1"/>
            </a:solidFill>
            <a:round/>
            <a:headEnd/>
            <a:tailEnd/>
          </a:ln>
          <a:effectLst/>
        </p:spPr>
      </p:cxnSp>
      <p:cxnSp>
        <p:nvCxnSpPr>
          <p:cNvPr id="56" name="AutoShape 83"/>
          <p:cNvCxnSpPr>
            <a:cxnSpLocks noChangeShapeType="1"/>
            <a:stCxn id="51" idx="1"/>
          </p:cNvCxnSpPr>
          <p:nvPr/>
        </p:nvCxnSpPr>
        <p:spPr bwMode="auto">
          <a:xfrm flipH="1">
            <a:off x="4931746" y="2849270"/>
            <a:ext cx="147016" cy="0"/>
          </a:xfrm>
          <a:prstGeom prst="straightConnector1">
            <a:avLst/>
          </a:prstGeom>
          <a:noFill/>
          <a:ln w="12700">
            <a:solidFill>
              <a:schemeClr val="tx1"/>
            </a:solidFill>
            <a:round/>
            <a:headEnd/>
            <a:tailEnd/>
          </a:ln>
          <a:effectLst/>
        </p:spPr>
      </p:cxnSp>
      <p:sp>
        <p:nvSpPr>
          <p:cNvPr id="57" name="Text Box 87"/>
          <p:cNvSpPr txBox="1">
            <a:spLocks noChangeArrowheads="1"/>
          </p:cNvSpPr>
          <p:nvPr/>
        </p:nvSpPr>
        <p:spPr bwMode="auto">
          <a:xfrm>
            <a:off x="4564206" y="2473156"/>
            <a:ext cx="514557" cy="276180"/>
          </a:xfrm>
          <a:prstGeom prst="rect">
            <a:avLst/>
          </a:prstGeom>
          <a:noFill/>
          <a:ln w="9525">
            <a:noFill/>
            <a:miter lim="800000"/>
            <a:headEnd/>
            <a:tailEnd/>
          </a:ln>
          <a:effectLst/>
        </p:spPr>
        <p:txBody>
          <a:bodyPr>
            <a:spAutoFit/>
          </a:bodyPr>
          <a:lstStyle/>
          <a:p>
            <a:pPr algn="l">
              <a:spcBef>
                <a:spcPct val="50000"/>
              </a:spcBef>
            </a:pPr>
            <a:r>
              <a:rPr lang="en-US" altLang="ko-KR" sz="1200" dirty="0">
                <a:latin typeface="Arial" panose="020B0604020202020204" pitchFamily="34" charset="0"/>
                <a:ea typeface="굴림" pitchFamily="50" charset="-127"/>
                <a:cs typeface="Arial" panose="020B0604020202020204" pitchFamily="34" charset="0"/>
              </a:rPr>
              <a:t>GSR</a:t>
            </a:r>
          </a:p>
        </p:txBody>
      </p:sp>
      <p:sp>
        <p:nvSpPr>
          <p:cNvPr id="58" name="Text Box 61"/>
          <p:cNvSpPr txBox="1">
            <a:spLocks noChangeArrowheads="1"/>
          </p:cNvSpPr>
          <p:nvPr/>
        </p:nvSpPr>
        <p:spPr bwMode="auto">
          <a:xfrm>
            <a:off x="5423151" y="5498419"/>
            <a:ext cx="920384" cy="443342"/>
          </a:xfrm>
          <a:prstGeom prst="rect">
            <a:avLst/>
          </a:prstGeom>
          <a:noFill/>
          <a:ln w="9525">
            <a:noFill/>
            <a:miter lim="800000"/>
            <a:headEnd/>
            <a:tailEnd/>
          </a:ln>
          <a:effectLst/>
        </p:spPr>
        <p:txBody>
          <a:bodyPr wrap="square">
            <a:spAutoFit/>
          </a:bodyPr>
          <a:lstStyle/>
          <a:p>
            <a:pPr algn="l">
              <a:lnSpc>
                <a:spcPct val="70000"/>
              </a:lnSpc>
              <a:spcBef>
                <a:spcPct val="50000"/>
              </a:spcBef>
            </a:pPr>
            <a:r>
              <a:rPr lang="en-US" altLang="ko-KR" sz="1200" dirty="0">
                <a:latin typeface="Arial" panose="020B0604020202020204" pitchFamily="34" charset="0"/>
                <a:ea typeface="굴림" pitchFamily="50" charset="-127"/>
                <a:cs typeface="Arial" panose="020B0604020202020204" pitchFamily="34" charset="0"/>
              </a:rPr>
              <a:t>Core </a:t>
            </a:r>
          </a:p>
          <a:p>
            <a:pPr algn="l">
              <a:lnSpc>
                <a:spcPct val="70000"/>
              </a:lnSpc>
              <a:spcBef>
                <a:spcPct val="50000"/>
              </a:spcBef>
            </a:pPr>
            <a:r>
              <a:rPr lang="en-US" altLang="ko-KR" sz="1200" dirty="0">
                <a:latin typeface="Arial" panose="020B0604020202020204" pitchFamily="34" charset="0"/>
                <a:ea typeface="굴림" pitchFamily="50" charset="-127"/>
                <a:cs typeface="Arial" panose="020B0604020202020204" pitchFamily="34" charset="0"/>
              </a:rPr>
              <a:t>Router</a:t>
            </a:r>
          </a:p>
        </p:txBody>
      </p:sp>
      <p:sp>
        <p:nvSpPr>
          <p:cNvPr id="59" name="Text Box 61"/>
          <p:cNvSpPr txBox="1">
            <a:spLocks noChangeArrowheads="1"/>
          </p:cNvSpPr>
          <p:nvPr/>
        </p:nvSpPr>
        <p:spPr bwMode="auto">
          <a:xfrm>
            <a:off x="4044872" y="5498419"/>
            <a:ext cx="920384" cy="443342"/>
          </a:xfrm>
          <a:prstGeom prst="rect">
            <a:avLst/>
          </a:prstGeom>
          <a:noFill/>
          <a:ln w="9525">
            <a:noFill/>
            <a:miter lim="800000"/>
            <a:headEnd/>
            <a:tailEnd/>
          </a:ln>
          <a:effectLst/>
        </p:spPr>
        <p:txBody>
          <a:bodyPr wrap="square">
            <a:spAutoFit/>
          </a:bodyPr>
          <a:lstStyle/>
          <a:p>
            <a:pPr algn="l">
              <a:lnSpc>
                <a:spcPct val="70000"/>
              </a:lnSpc>
              <a:spcBef>
                <a:spcPct val="50000"/>
              </a:spcBef>
            </a:pPr>
            <a:r>
              <a:rPr lang="en-US" altLang="ko-KR" sz="1200" dirty="0">
                <a:latin typeface="Arial" panose="020B0604020202020204" pitchFamily="34" charset="0"/>
                <a:ea typeface="굴림" pitchFamily="50" charset="-127"/>
                <a:cs typeface="Arial" panose="020B0604020202020204" pitchFamily="34" charset="0"/>
              </a:rPr>
              <a:t>Core </a:t>
            </a:r>
          </a:p>
          <a:p>
            <a:pPr algn="l">
              <a:lnSpc>
                <a:spcPct val="70000"/>
              </a:lnSpc>
              <a:spcBef>
                <a:spcPct val="50000"/>
              </a:spcBef>
            </a:pPr>
            <a:r>
              <a:rPr lang="en-US" altLang="ko-KR" sz="1200" dirty="0">
                <a:latin typeface="Arial" panose="020B0604020202020204" pitchFamily="34" charset="0"/>
                <a:ea typeface="굴림" pitchFamily="50" charset="-127"/>
                <a:cs typeface="Arial" panose="020B0604020202020204" pitchFamily="34" charset="0"/>
              </a:rPr>
              <a:t>Router</a:t>
            </a:r>
          </a:p>
        </p:txBody>
      </p:sp>
      <p:cxnSp>
        <p:nvCxnSpPr>
          <p:cNvPr id="60" name="직선 연결선 59"/>
          <p:cNvCxnSpPr>
            <a:stCxn id="6" idx="3"/>
          </p:cNvCxnSpPr>
          <p:nvPr/>
        </p:nvCxnSpPr>
        <p:spPr>
          <a:xfrm>
            <a:off x="6512173" y="3408666"/>
            <a:ext cx="1105834" cy="2162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1" name="그룹 60"/>
          <p:cNvGrpSpPr/>
          <p:nvPr/>
        </p:nvGrpSpPr>
        <p:grpSpPr>
          <a:xfrm>
            <a:off x="2734726" y="1277558"/>
            <a:ext cx="1996404" cy="2203116"/>
            <a:chOff x="1177484" y="1103642"/>
            <a:chExt cx="1996404" cy="2203116"/>
          </a:xfrm>
        </p:grpSpPr>
        <p:grpSp>
          <p:nvGrpSpPr>
            <p:cNvPr id="62" name="그룹 61"/>
            <p:cNvGrpSpPr/>
            <p:nvPr/>
          </p:nvGrpSpPr>
          <p:grpSpPr>
            <a:xfrm>
              <a:off x="1177484" y="1103642"/>
              <a:ext cx="1996404" cy="2203116"/>
              <a:chOff x="1177484" y="1103642"/>
              <a:chExt cx="1996404" cy="2203116"/>
            </a:xfrm>
          </p:grpSpPr>
          <p:pic>
            <p:nvPicPr>
              <p:cNvPr id="64" name="Picture 14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77484" y="1103642"/>
                <a:ext cx="1344001" cy="62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5" name="그룹 64"/>
              <p:cNvGrpSpPr/>
              <p:nvPr/>
            </p:nvGrpSpPr>
            <p:grpSpPr>
              <a:xfrm>
                <a:off x="1461311" y="1579362"/>
                <a:ext cx="1712577" cy="1727396"/>
                <a:chOff x="1461311" y="1579362"/>
                <a:chExt cx="1712577" cy="1727396"/>
              </a:xfrm>
            </p:grpSpPr>
            <p:sp>
              <p:nvSpPr>
                <p:cNvPr id="66" name="Text Box 87"/>
                <p:cNvSpPr txBox="1">
                  <a:spLocks noChangeArrowheads="1"/>
                </p:cNvSpPr>
                <p:nvPr/>
              </p:nvSpPr>
              <p:spPr bwMode="auto">
                <a:xfrm>
                  <a:off x="1461311" y="2142440"/>
                  <a:ext cx="1130188" cy="276180"/>
                </a:xfrm>
                <a:prstGeom prst="rect">
                  <a:avLst/>
                </a:prstGeom>
                <a:noFill/>
                <a:ln w="9525">
                  <a:noFill/>
                  <a:miter lim="800000"/>
                  <a:headEnd/>
                  <a:tailEnd/>
                </a:ln>
                <a:effectLst/>
              </p:spPr>
              <p:txBody>
                <a:bodyPr wrap="square">
                  <a:spAutoFit/>
                </a:bodyPr>
                <a:lstStyle/>
                <a:p>
                  <a:pPr algn="l">
                    <a:spcBef>
                      <a:spcPct val="50000"/>
                    </a:spcBef>
                  </a:pPr>
                  <a:r>
                    <a:rPr lang="en-US" altLang="ko-KR" sz="1200" dirty="0">
                      <a:latin typeface="Arial" panose="020B0604020202020204" pitchFamily="34" charset="0"/>
                      <a:ea typeface="굴림" pitchFamily="50" charset="-127"/>
                      <a:cs typeface="Arial" panose="020B0604020202020204" pitchFamily="34" charset="0"/>
                    </a:rPr>
                    <a:t>Global Hub</a:t>
                  </a:r>
                </a:p>
              </p:txBody>
            </p:sp>
            <p:pic>
              <p:nvPicPr>
                <p:cNvPr id="67" name="그림 6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97017" y="2118863"/>
                  <a:ext cx="464848" cy="328880"/>
                </a:xfrm>
                <a:prstGeom prst="rect">
                  <a:avLst/>
                </a:prstGeom>
              </p:spPr>
            </p:pic>
            <p:cxnSp>
              <p:nvCxnSpPr>
                <p:cNvPr id="68" name="직선 연결선 67"/>
                <p:cNvCxnSpPr>
                  <a:stCxn id="67" idx="2"/>
                  <a:endCxn id="5" idx="1"/>
                </p:cNvCxnSpPr>
                <p:nvPr/>
              </p:nvCxnSpPr>
              <p:spPr>
                <a:xfrm>
                  <a:off x="2629441" y="2447743"/>
                  <a:ext cx="544447" cy="8590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9" name="그림 6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06292" y="1593307"/>
                  <a:ext cx="243825" cy="172506"/>
                </a:xfrm>
                <a:prstGeom prst="rect">
                  <a:avLst/>
                </a:prstGeom>
              </p:spPr>
            </p:pic>
            <p:pic>
              <p:nvPicPr>
                <p:cNvPr id="70" name="그림 6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99440" y="1579362"/>
                  <a:ext cx="243825" cy="172506"/>
                </a:xfrm>
                <a:prstGeom prst="rect">
                  <a:avLst/>
                </a:prstGeom>
              </p:spPr>
            </p:pic>
            <p:cxnSp>
              <p:nvCxnSpPr>
                <p:cNvPr id="71" name="직선 연결선 70"/>
                <p:cNvCxnSpPr/>
                <p:nvPr/>
              </p:nvCxnSpPr>
              <p:spPr>
                <a:xfrm>
                  <a:off x="1903067" y="1722289"/>
                  <a:ext cx="549073" cy="4492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직선 연결선 71"/>
                <p:cNvCxnSpPr/>
                <p:nvPr/>
              </p:nvCxnSpPr>
              <p:spPr>
                <a:xfrm>
                  <a:off x="2195658" y="1712029"/>
                  <a:ext cx="256482" cy="4068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3" name="Text Box 87"/>
            <p:cNvSpPr txBox="1">
              <a:spLocks noChangeArrowheads="1"/>
            </p:cNvSpPr>
            <p:nvPr/>
          </p:nvSpPr>
          <p:spPr bwMode="auto">
            <a:xfrm>
              <a:off x="1187479" y="1224036"/>
              <a:ext cx="1839111" cy="276999"/>
            </a:xfrm>
            <a:prstGeom prst="rect">
              <a:avLst/>
            </a:prstGeom>
            <a:noFill/>
            <a:ln w="9525">
              <a:noFill/>
              <a:miter lim="800000"/>
              <a:headEnd/>
              <a:tailEnd/>
            </a:ln>
            <a:effectLst/>
          </p:spPr>
          <p:txBody>
            <a:bodyPr wrap="square">
              <a:spAutoFit/>
            </a:bodyPr>
            <a:lstStyle/>
            <a:p>
              <a:pPr algn="l">
                <a:spcBef>
                  <a:spcPct val="50000"/>
                </a:spcBef>
              </a:pPr>
              <a:r>
                <a:rPr lang="en-US" altLang="ko-KR" sz="1200" dirty="0">
                  <a:latin typeface="Arial" panose="020B0604020202020204" pitchFamily="34" charset="0"/>
                  <a:ea typeface="굴림" pitchFamily="50" charset="-127"/>
                  <a:cs typeface="Arial" panose="020B0604020202020204" pitchFamily="34" charset="0"/>
                </a:rPr>
                <a:t>Foreign Carriers</a:t>
              </a:r>
            </a:p>
          </p:txBody>
        </p:sp>
      </p:grpSp>
      <p:grpSp>
        <p:nvGrpSpPr>
          <p:cNvPr id="73" name="그룹 72"/>
          <p:cNvGrpSpPr/>
          <p:nvPr/>
        </p:nvGrpSpPr>
        <p:grpSpPr>
          <a:xfrm>
            <a:off x="1956138" y="2905597"/>
            <a:ext cx="2774993" cy="737543"/>
            <a:chOff x="432137" y="2605768"/>
            <a:chExt cx="2774993" cy="737543"/>
          </a:xfrm>
        </p:grpSpPr>
        <p:grpSp>
          <p:nvGrpSpPr>
            <p:cNvPr id="74" name="그룹 73"/>
            <p:cNvGrpSpPr/>
            <p:nvPr/>
          </p:nvGrpSpPr>
          <p:grpSpPr>
            <a:xfrm>
              <a:off x="964472" y="2643433"/>
              <a:ext cx="949613" cy="699878"/>
              <a:chOff x="964472" y="2643433"/>
              <a:chExt cx="949613" cy="699878"/>
            </a:xfrm>
          </p:grpSpPr>
          <p:pic>
            <p:nvPicPr>
              <p:cNvPr id="83" name="Picture 218" descr="t64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7484" y="2643433"/>
                <a:ext cx="239713" cy="338138"/>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20" descr="t64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336234" y="2643433"/>
                <a:ext cx="239713" cy="33813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21" descr="t64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494984" y="2643433"/>
                <a:ext cx="239713" cy="33813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393" descr="t64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674372" y="2659308"/>
                <a:ext cx="239713" cy="33813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18" descr="t64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64472" y="2989298"/>
                <a:ext cx="239713" cy="33813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20" descr="t64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23222" y="2989298"/>
                <a:ext cx="239713" cy="33813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21" descr="t64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81972" y="2989298"/>
                <a:ext cx="239713" cy="33813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393" descr="t64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461360" y="3005173"/>
                <a:ext cx="239713" cy="3381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5" name="그룹 74"/>
            <p:cNvGrpSpPr/>
            <p:nvPr/>
          </p:nvGrpSpPr>
          <p:grpSpPr>
            <a:xfrm>
              <a:off x="891447" y="2746621"/>
              <a:ext cx="2315683" cy="531603"/>
              <a:chOff x="891447" y="2746621"/>
              <a:chExt cx="2315683" cy="531603"/>
            </a:xfrm>
          </p:grpSpPr>
          <p:sp>
            <p:nvSpPr>
              <p:cNvPr id="77" name="Text Box 304"/>
              <p:cNvSpPr txBox="1">
                <a:spLocks noChangeArrowheads="1"/>
              </p:cNvSpPr>
              <p:nvPr/>
            </p:nvSpPr>
            <p:spPr bwMode="gray">
              <a:xfrm>
                <a:off x="1104459" y="2746621"/>
                <a:ext cx="809625" cy="185738"/>
              </a:xfrm>
              <a:prstGeom prst="rect">
                <a:avLst/>
              </a:prstGeom>
              <a:noFill/>
              <a:ln>
                <a:noFill/>
              </a:ln>
              <a:effectLst/>
              <a:extLst>
                <a:ext uri="{909E8E84-426E-40DD-AFC4-6F175D3DCCD1}">
                  <a14:hiddenFill xmlns:a14="http://schemas.microsoft.com/office/drawing/2010/main">
                    <a:gradFill rotWithShape="1">
                      <a:gsLst>
                        <a:gs pos="0">
                          <a:srgbClr val="CCFFFF"/>
                        </a:gs>
                        <a:gs pos="50000">
                          <a:srgbClr val="CCFFFF">
                            <a:gamma/>
                            <a:tint val="0"/>
                            <a:invGamma/>
                          </a:srgbClr>
                        </a:gs>
                        <a:gs pos="100000">
                          <a:srgbClr val="CCFFFF"/>
                        </a:gs>
                      </a:gsLst>
                      <a:lin ang="5400000" scaled="1"/>
                    </a:gradFill>
                  </a14:hiddenFill>
                </a:ext>
                <a:ext uri="{91240B29-F687-4F45-9708-019B960494DF}">
                  <a14:hiddenLine xmlns:a14="http://schemas.microsoft.com/office/drawing/2010/main" w="952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767" tIns="46552" rIns="94767" bIns="46552">
                <a:spAutoFit/>
              </a:bodyPr>
              <a:lstStyle>
                <a:lvl1pPr algn="l" defTabSz="957263">
                  <a:defRPr kumimoji="1" sz="2400">
                    <a:solidFill>
                      <a:schemeClr val="tx1"/>
                    </a:solidFill>
                    <a:latin typeface="Times New Roman" pitchFamily="18" charset="0"/>
                    <a:ea typeface="굴림" charset="-127"/>
                  </a:defRPr>
                </a:lvl1pPr>
                <a:lvl2pPr marL="479425" algn="l" defTabSz="957263">
                  <a:defRPr kumimoji="1" sz="2400">
                    <a:solidFill>
                      <a:schemeClr val="tx1"/>
                    </a:solidFill>
                    <a:latin typeface="Times New Roman" pitchFamily="18" charset="0"/>
                    <a:ea typeface="굴림" charset="-127"/>
                  </a:defRPr>
                </a:lvl2pPr>
                <a:lvl3pPr marL="957263" algn="l" defTabSz="957263">
                  <a:defRPr kumimoji="1" sz="2400">
                    <a:solidFill>
                      <a:schemeClr val="tx1"/>
                    </a:solidFill>
                    <a:latin typeface="Times New Roman" pitchFamily="18" charset="0"/>
                    <a:ea typeface="굴림" charset="-127"/>
                  </a:defRPr>
                </a:lvl3pPr>
                <a:lvl4pPr marL="1436688" algn="l" defTabSz="957263">
                  <a:defRPr kumimoji="1" sz="2400">
                    <a:solidFill>
                      <a:schemeClr val="tx1"/>
                    </a:solidFill>
                    <a:latin typeface="Times New Roman" pitchFamily="18" charset="0"/>
                    <a:ea typeface="굴림" charset="-127"/>
                  </a:defRPr>
                </a:lvl4pPr>
                <a:lvl5pPr marL="1916113" algn="l" defTabSz="957263">
                  <a:defRPr kumimoji="1" sz="2400">
                    <a:solidFill>
                      <a:schemeClr val="tx1"/>
                    </a:solidFill>
                    <a:latin typeface="Times New Roman" pitchFamily="18" charset="0"/>
                    <a:ea typeface="굴림" charset="-127"/>
                  </a:defRPr>
                </a:lvl5pPr>
                <a:lvl6pPr marL="2373313" defTabSz="957263" fontAlgn="base">
                  <a:spcBef>
                    <a:spcPct val="0"/>
                  </a:spcBef>
                  <a:spcAft>
                    <a:spcPct val="0"/>
                  </a:spcAft>
                  <a:defRPr kumimoji="1" sz="2400">
                    <a:solidFill>
                      <a:schemeClr val="tx1"/>
                    </a:solidFill>
                    <a:latin typeface="Times New Roman" pitchFamily="18" charset="0"/>
                    <a:ea typeface="굴림" charset="-127"/>
                  </a:defRPr>
                </a:lvl6pPr>
                <a:lvl7pPr marL="2830513" defTabSz="957263" fontAlgn="base">
                  <a:spcBef>
                    <a:spcPct val="0"/>
                  </a:spcBef>
                  <a:spcAft>
                    <a:spcPct val="0"/>
                  </a:spcAft>
                  <a:defRPr kumimoji="1" sz="2400">
                    <a:solidFill>
                      <a:schemeClr val="tx1"/>
                    </a:solidFill>
                    <a:latin typeface="Times New Roman" pitchFamily="18" charset="0"/>
                    <a:ea typeface="굴림" charset="-127"/>
                  </a:defRPr>
                </a:lvl7pPr>
                <a:lvl8pPr marL="3287713" defTabSz="957263" fontAlgn="base">
                  <a:spcBef>
                    <a:spcPct val="0"/>
                  </a:spcBef>
                  <a:spcAft>
                    <a:spcPct val="0"/>
                  </a:spcAft>
                  <a:defRPr kumimoji="1" sz="2400">
                    <a:solidFill>
                      <a:schemeClr val="tx1"/>
                    </a:solidFill>
                    <a:latin typeface="Times New Roman" pitchFamily="18" charset="0"/>
                    <a:ea typeface="굴림" charset="-127"/>
                  </a:defRPr>
                </a:lvl8pPr>
                <a:lvl9pPr marL="3744913" defTabSz="957263" fontAlgn="base">
                  <a:spcBef>
                    <a:spcPct val="0"/>
                  </a:spcBef>
                  <a:spcAft>
                    <a:spcPct val="0"/>
                  </a:spcAft>
                  <a:defRPr kumimoji="1" sz="2400">
                    <a:solidFill>
                      <a:schemeClr val="tx1"/>
                    </a:solidFill>
                    <a:latin typeface="Times New Roman" pitchFamily="18" charset="0"/>
                    <a:ea typeface="굴림" charset="-127"/>
                  </a:defRPr>
                </a:lvl9pPr>
              </a:lstStyle>
              <a:p>
                <a:pPr eaLnBrk="0" fontAlgn="ctr" latinLnBrk="0" hangingPunct="0">
                  <a:buSzPct val="75000"/>
                  <a:buFont typeface="Wingdings" pitchFamily="2" charset="2"/>
                  <a:buNone/>
                </a:pPr>
                <a:r>
                  <a:rPr lang="en-US" altLang="ko-KR" sz="600" dirty="0">
                    <a:solidFill>
                      <a:srgbClr val="CC00CC"/>
                    </a:solidFill>
                    <a:latin typeface="Arial" panose="020B0604020202020204" pitchFamily="34" charset="0"/>
                    <a:ea typeface="휴먼모음T" pitchFamily="18" charset="-127"/>
                    <a:cs typeface="Arial" panose="020B0604020202020204" pitchFamily="34" charset="0"/>
                  </a:rPr>
                  <a:t>1</a:t>
                </a:r>
              </a:p>
            </p:txBody>
          </p:sp>
          <p:sp>
            <p:nvSpPr>
              <p:cNvPr id="78" name="Text Box 304"/>
              <p:cNvSpPr txBox="1">
                <a:spLocks noChangeArrowheads="1"/>
              </p:cNvSpPr>
              <p:nvPr/>
            </p:nvSpPr>
            <p:spPr bwMode="gray">
              <a:xfrm>
                <a:off x="891447" y="3092486"/>
                <a:ext cx="809625" cy="185738"/>
              </a:xfrm>
              <a:prstGeom prst="rect">
                <a:avLst/>
              </a:prstGeom>
              <a:noFill/>
              <a:ln>
                <a:noFill/>
              </a:ln>
              <a:effectLst/>
              <a:extLst>
                <a:ext uri="{909E8E84-426E-40DD-AFC4-6F175D3DCCD1}">
                  <a14:hiddenFill xmlns:a14="http://schemas.microsoft.com/office/drawing/2010/main">
                    <a:gradFill rotWithShape="1">
                      <a:gsLst>
                        <a:gs pos="0">
                          <a:srgbClr val="CCFFFF"/>
                        </a:gs>
                        <a:gs pos="50000">
                          <a:srgbClr val="CCFFFF">
                            <a:gamma/>
                            <a:tint val="0"/>
                            <a:invGamma/>
                          </a:srgbClr>
                        </a:gs>
                        <a:gs pos="100000">
                          <a:srgbClr val="CCFFFF"/>
                        </a:gs>
                      </a:gsLst>
                      <a:lin ang="5400000" scaled="1"/>
                    </a:gradFill>
                  </a14:hiddenFill>
                </a:ext>
                <a:ext uri="{91240B29-F687-4F45-9708-019B960494DF}">
                  <a14:hiddenLine xmlns:a14="http://schemas.microsoft.com/office/drawing/2010/main" w="952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767" tIns="46552" rIns="94767" bIns="46552">
                <a:spAutoFit/>
              </a:bodyPr>
              <a:lstStyle>
                <a:lvl1pPr algn="l" defTabSz="957263">
                  <a:defRPr kumimoji="1" sz="2400">
                    <a:solidFill>
                      <a:schemeClr val="tx1"/>
                    </a:solidFill>
                    <a:latin typeface="Times New Roman" pitchFamily="18" charset="0"/>
                    <a:ea typeface="굴림" charset="-127"/>
                  </a:defRPr>
                </a:lvl1pPr>
                <a:lvl2pPr marL="479425" algn="l" defTabSz="957263">
                  <a:defRPr kumimoji="1" sz="2400">
                    <a:solidFill>
                      <a:schemeClr val="tx1"/>
                    </a:solidFill>
                    <a:latin typeface="Times New Roman" pitchFamily="18" charset="0"/>
                    <a:ea typeface="굴림" charset="-127"/>
                  </a:defRPr>
                </a:lvl2pPr>
                <a:lvl3pPr marL="957263" algn="l" defTabSz="957263">
                  <a:defRPr kumimoji="1" sz="2400">
                    <a:solidFill>
                      <a:schemeClr val="tx1"/>
                    </a:solidFill>
                    <a:latin typeface="Times New Roman" pitchFamily="18" charset="0"/>
                    <a:ea typeface="굴림" charset="-127"/>
                  </a:defRPr>
                </a:lvl3pPr>
                <a:lvl4pPr marL="1436688" algn="l" defTabSz="957263">
                  <a:defRPr kumimoji="1" sz="2400">
                    <a:solidFill>
                      <a:schemeClr val="tx1"/>
                    </a:solidFill>
                    <a:latin typeface="Times New Roman" pitchFamily="18" charset="0"/>
                    <a:ea typeface="굴림" charset="-127"/>
                  </a:defRPr>
                </a:lvl4pPr>
                <a:lvl5pPr marL="1916113" algn="l" defTabSz="957263">
                  <a:defRPr kumimoji="1" sz="2400">
                    <a:solidFill>
                      <a:schemeClr val="tx1"/>
                    </a:solidFill>
                    <a:latin typeface="Times New Roman" pitchFamily="18" charset="0"/>
                    <a:ea typeface="굴림" charset="-127"/>
                  </a:defRPr>
                </a:lvl5pPr>
                <a:lvl6pPr marL="2373313" defTabSz="957263" fontAlgn="base">
                  <a:spcBef>
                    <a:spcPct val="0"/>
                  </a:spcBef>
                  <a:spcAft>
                    <a:spcPct val="0"/>
                  </a:spcAft>
                  <a:defRPr kumimoji="1" sz="2400">
                    <a:solidFill>
                      <a:schemeClr val="tx1"/>
                    </a:solidFill>
                    <a:latin typeface="Times New Roman" pitchFamily="18" charset="0"/>
                    <a:ea typeface="굴림" charset="-127"/>
                  </a:defRPr>
                </a:lvl6pPr>
                <a:lvl7pPr marL="2830513" defTabSz="957263" fontAlgn="base">
                  <a:spcBef>
                    <a:spcPct val="0"/>
                  </a:spcBef>
                  <a:spcAft>
                    <a:spcPct val="0"/>
                  </a:spcAft>
                  <a:defRPr kumimoji="1" sz="2400">
                    <a:solidFill>
                      <a:schemeClr val="tx1"/>
                    </a:solidFill>
                    <a:latin typeface="Times New Roman" pitchFamily="18" charset="0"/>
                    <a:ea typeface="굴림" charset="-127"/>
                  </a:defRPr>
                </a:lvl7pPr>
                <a:lvl8pPr marL="3287713" defTabSz="957263" fontAlgn="base">
                  <a:spcBef>
                    <a:spcPct val="0"/>
                  </a:spcBef>
                  <a:spcAft>
                    <a:spcPct val="0"/>
                  </a:spcAft>
                  <a:defRPr kumimoji="1" sz="2400">
                    <a:solidFill>
                      <a:schemeClr val="tx1"/>
                    </a:solidFill>
                    <a:latin typeface="Times New Roman" pitchFamily="18" charset="0"/>
                    <a:ea typeface="굴림" charset="-127"/>
                  </a:defRPr>
                </a:lvl8pPr>
                <a:lvl9pPr marL="3744913" defTabSz="957263" fontAlgn="base">
                  <a:spcBef>
                    <a:spcPct val="0"/>
                  </a:spcBef>
                  <a:spcAft>
                    <a:spcPct val="0"/>
                  </a:spcAft>
                  <a:defRPr kumimoji="1" sz="2400">
                    <a:solidFill>
                      <a:schemeClr val="tx1"/>
                    </a:solidFill>
                    <a:latin typeface="Times New Roman" pitchFamily="18" charset="0"/>
                    <a:ea typeface="굴림" charset="-127"/>
                  </a:defRPr>
                </a:lvl9pPr>
              </a:lstStyle>
              <a:p>
                <a:pPr eaLnBrk="0" fontAlgn="ctr" latinLnBrk="0" hangingPunct="0">
                  <a:buSzPct val="75000"/>
                  <a:buFont typeface="Wingdings" pitchFamily="2" charset="2"/>
                  <a:buNone/>
                </a:pPr>
                <a:r>
                  <a:rPr lang="en-US" altLang="ko-KR" sz="600" dirty="0">
                    <a:solidFill>
                      <a:srgbClr val="CC00CC"/>
                    </a:solidFill>
                    <a:latin typeface="Arial" panose="020B0604020202020204" pitchFamily="34" charset="0"/>
                    <a:ea typeface="휴먼모음T" pitchFamily="18" charset="-127"/>
                    <a:cs typeface="Arial" panose="020B0604020202020204" pitchFamily="34" charset="0"/>
                  </a:rPr>
                  <a:t>1</a:t>
                </a:r>
              </a:p>
            </p:txBody>
          </p:sp>
          <p:cxnSp>
            <p:nvCxnSpPr>
              <p:cNvPr id="79" name="직선 연결선 78"/>
              <p:cNvCxnSpPr>
                <a:stCxn id="77" idx="3"/>
              </p:cNvCxnSpPr>
              <p:nvPr/>
            </p:nvCxnSpPr>
            <p:spPr>
              <a:xfrm>
                <a:off x="1914084" y="2839490"/>
                <a:ext cx="449426" cy="796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직선 연결선 79"/>
              <p:cNvCxnSpPr>
                <a:stCxn id="78" idx="3"/>
                <a:endCxn id="81" idx="1"/>
              </p:cNvCxnSpPr>
              <p:nvPr/>
            </p:nvCxnSpPr>
            <p:spPr>
              <a:xfrm flipV="1">
                <a:off x="1701072" y="3042725"/>
                <a:ext cx="662438" cy="1426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81" name="Picture 35" descr="Untitled-1"/>
              <p:cNvPicPr>
                <a:picLocks noChangeAspect="1" noChangeArrowheads="1"/>
              </p:cNvPicPr>
              <p:nvPr/>
            </p:nvPicPr>
            <p:blipFill>
              <a:blip r:embed="rId4" cstate="print"/>
              <a:srcRect/>
              <a:stretch>
                <a:fillRect/>
              </a:stretch>
            </p:blipFill>
            <p:spPr bwMode="auto">
              <a:xfrm>
                <a:off x="2363510" y="2919170"/>
                <a:ext cx="367541" cy="247109"/>
              </a:xfrm>
              <a:prstGeom prst="rect">
                <a:avLst/>
              </a:prstGeom>
              <a:noFill/>
            </p:spPr>
          </p:pic>
          <p:cxnSp>
            <p:nvCxnSpPr>
              <p:cNvPr id="82" name="직선 연결선 81"/>
              <p:cNvCxnSpPr>
                <a:stCxn id="81" idx="3"/>
                <a:endCxn id="5" idx="1"/>
              </p:cNvCxnSpPr>
              <p:nvPr/>
            </p:nvCxnSpPr>
            <p:spPr>
              <a:xfrm>
                <a:off x="2731051" y="3042725"/>
                <a:ext cx="476079" cy="1381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직사각형 75"/>
            <p:cNvSpPr/>
            <p:nvPr/>
          </p:nvSpPr>
          <p:spPr>
            <a:xfrm>
              <a:off x="432137" y="2605768"/>
              <a:ext cx="727686" cy="30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dirty="0">
                  <a:solidFill>
                    <a:schemeClr val="tx1"/>
                  </a:solidFill>
                  <a:latin typeface="Arial" panose="020B0604020202020204" pitchFamily="34" charset="0"/>
                  <a:ea typeface="맑은 고딕" panose="020B0503020000020004" pitchFamily="50" charset="-127"/>
                  <a:cs typeface="Arial" panose="020B0604020202020204" pitchFamily="34" charset="0"/>
                </a:rPr>
                <a:t>Data</a:t>
              </a:r>
              <a:br>
                <a:rPr lang="en-US" altLang="ko-KR" sz="1100" dirty="0">
                  <a:solidFill>
                    <a:schemeClr val="tx1"/>
                  </a:solidFill>
                  <a:latin typeface="Arial" panose="020B0604020202020204" pitchFamily="34" charset="0"/>
                  <a:ea typeface="맑은 고딕" panose="020B0503020000020004" pitchFamily="50" charset="-127"/>
                  <a:cs typeface="Arial" panose="020B0604020202020204" pitchFamily="34" charset="0"/>
                </a:rPr>
              </a:br>
              <a:r>
                <a:rPr lang="en-US" altLang="ko-KR" sz="1100" dirty="0">
                  <a:solidFill>
                    <a:schemeClr val="tx1"/>
                  </a:solidFill>
                  <a:latin typeface="Arial" panose="020B0604020202020204" pitchFamily="34" charset="0"/>
                  <a:ea typeface="맑은 고딕" panose="020B0503020000020004" pitchFamily="50" charset="-127"/>
                  <a:cs typeface="Arial" panose="020B0604020202020204" pitchFamily="34" charset="0"/>
                </a:rPr>
                <a:t>Center</a:t>
              </a:r>
              <a:endParaRPr lang="ko-KR" altLang="en-US" sz="1100" dirty="0">
                <a:solidFill>
                  <a:schemeClr val="tx1"/>
                </a:solidFill>
                <a:latin typeface="Arial" panose="020B0604020202020204" pitchFamily="34" charset="0"/>
                <a:ea typeface="맑은 고딕" panose="020B0503020000020004" pitchFamily="50" charset="-127"/>
                <a:cs typeface="Arial" panose="020B0604020202020204" pitchFamily="34" charset="0"/>
              </a:endParaRPr>
            </a:p>
          </p:txBody>
        </p:sp>
      </p:grpSp>
      <p:grpSp>
        <p:nvGrpSpPr>
          <p:cNvPr id="91" name="그룹 90"/>
          <p:cNvGrpSpPr/>
          <p:nvPr/>
        </p:nvGrpSpPr>
        <p:grpSpPr>
          <a:xfrm>
            <a:off x="1754040" y="3480674"/>
            <a:ext cx="2977090" cy="933228"/>
            <a:chOff x="230040" y="3180846"/>
            <a:chExt cx="2977090" cy="933228"/>
          </a:xfrm>
        </p:grpSpPr>
        <p:grpSp>
          <p:nvGrpSpPr>
            <p:cNvPr id="92" name="그룹 91"/>
            <p:cNvGrpSpPr/>
            <p:nvPr/>
          </p:nvGrpSpPr>
          <p:grpSpPr>
            <a:xfrm>
              <a:off x="230040" y="3180846"/>
              <a:ext cx="2977090" cy="933228"/>
              <a:chOff x="230040" y="3180846"/>
              <a:chExt cx="2977090" cy="933228"/>
            </a:xfrm>
          </p:grpSpPr>
          <p:sp>
            <p:nvSpPr>
              <p:cNvPr id="94" name="Text Box 87"/>
              <p:cNvSpPr txBox="1">
                <a:spLocks noChangeArrowheads="1"/>
              </p:cNvSpPr>
              <p:nvPr/>
            </p:nvSpPr>
            <p:spPr bwMode="auto">
              <a:xfrm>
                <a:off x="2366195" y="3516072"/>
                <a:ext cx="514557" cy="276180"/>
              </a:xfrm>
              <a:prstGeom prst="rect">
                <a:avLst/>
              </a:prstGeom>
              <a:noFill/>
              <a:ln w="9525">
                <a:noFill/>
                <a:miter lim="800000"/>
                <a:headEnd/>
                <a:tailEnd/>
              </a:ln>
              <a:effectLst/>
            </p:spPr>
            <p:txBody>
              <a:bodyPr>
                <a:spAutoFit/>
              </a:bodyPr>
              <a:lstStyle/>
              <a:p>
                <a:pPr algn="l">
                  <a:spcBef>
                    <a:spcPct val="50000"/>
                  </a:spcBef>
                </a:pPr>
                <a:r>
                  <a:rPr lang="en-US" altLang="ko-KR" sz="1200" dirty="0">
                    <a:latin typeface="Arial" panose="020B0604020202020204" pitchFamily="34" charset="0"/>
                    <a:ea typeface="굴림" pitchFamily="50" charset="-127"/>
                    <a:cs typeface="Arial" panose="020B0604020202020204" pitchFamily="34" charset="0"/>
                  </a:rPr>
                  <a:t>IX</a:t>
                </a:r>
              </a:p>
            </p:txBody>
          </p:sp>
          <p:grpSp>
            <p:nvGrpSpPr>
              <p:cNvPr id="95" name="그룹 94"/>
              <p:cNvGrpSpPr/>
              <p:nvPr/>
            </p:nvGrpSpPr>
            <p:grpSpPr>
              <a:xfrm>
                <a:off x="230040" y="3180846"/>
                <a:ext cx="2977090" cy="933228"/>
                <a:chOff x="230040" y="3180846"/>
                <a:chExt cx="2977090" cy="933228"/>
              </a:xfrm>
            </p:grpSpPr>
            <p:pic>
              <p:nvPicPr>
                <p:cNvPr id="96" name="그림 9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80904" y="3280224"/>
                  <a:ext cx="480501" cy="319534"/>
                </a:xfrm>
                <a:prstGeom prst="rect">
                  <a:avLst/>
                </a:prstGeom>
              </p:spPr>
            </p:pic>
            <p:cxnSp>
              <p:nvCxnSpPr>
                <p:cNvPr id="97" name="직선 연결선 96"/>
                <p:cNvCxnSpPr>
                  <a:stCxn id="96" idx="3"/>
                  <a:endCxn id="5" idx="1"/>
                </p:cNvCxnSpPr>
                <p:nvPr/>
              </p:nvCxnSpPr>
              <p:spPr>
                <a:xfrm flipV="1">
                  <a:off x="2761405" y="3180846"/>
                  <a:ext cx="445725" cy="259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직선 연결선 97"/>
                <p:cNvCxnSpPr>
                  <a:endCxn id="96" idx="1"/>
                </p:cNvCxnSpPr>
                <p:nvPr/>
              </p:nvCxnSpPr>
              <p:spPr>
                <a:xfrm flipV="1">
                  <a:off x="1619330" y="3439991"/>
                  <a:ext cx="661574" cy="217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99" name="Picture 211" descr="cloud_red"/>
                <p:cNvPicPr>
                  <a:picLocks noChangeAspect="1" noChangeArrowheads="1"/>
                </p:cNvPicPr>
                <p:nvPr/>
              </p:nvPicPr>
              <p:blipFill>
                <a:blip r:embed="rId12" cstate="email">
                  <a:grayscl/>
                  <a:extLst>
                    <a:ext uri="{28A0092B-C50C-407E-A947-70E740481C1C}">
                      <a14:useLocalDpi xmlns:a14="http://schemas.microsoft.com/office/drawing/2010/main"/>
                    </a:ext>
                  </a:extLst>
                </a:blip>
                <a:srcRect/>
                <a:stretch>
                  <a:fillRect/>
                </a:stretch>
              </p:blipFill>
              <p:spPr bwMode="auto">
                <a:xfrm>
                  <a:off x="230040" y="3484560"/>
                  <a:ext cx="1295653" cy="629514"/>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11" descr="cloud_red"/>
                <p:cNvPicPr>
                  <a:picLocks noChangeAspect="1" noChangeArrowheads="1"/>
                </p:cNvPicPr>
                <p:nvPr/>
              </p:nvPicPr>
              <p:blipFill>
                <a:blip r:embed="rId12" cstate="email">
                  <a:grayscl/>
                  <a:extLst>
                    <a:ext uri="{28A0092B-C50C-407E-A947-70E740481C1C}">
                      <a14:useLocalDpi xmlns:a14="http://schemas.microsoft.com/office/drawing/2010/main"/>
                    </a:ext>
                  </a:extLst>
                </a:blip>
                <a:srcRect/>
                <a:stretch>
                  <a:fillRect/>
                </a:stretch>
              </p:blipFill>
              <p:spPr bwMode="auto">
                <a:xfrm>
                  <a:off x="607414" y="3456112"/>
                  <a:ext cx="1295653" cy="62951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3" name="직사각형 92"/>
            <p:cNvSpPr/>
            <p:nvPr/>
          </p:nvSpPr>
          <p:spPr>
            <a:xfrm>
              <a:off x="873192" y="3660886"/>
              <a:ext cx="727686" cy="30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dirty="0">
                  <a:solidFill>
                    <a:schemeClr val="tx1"/>
                  </a:solidFill>
                  <a:latin typeface="Arial" panose="020B0604020202020204" pitchFamily="34" charset="0"/>
                  <a:ea typeface="맑은 고딕" panose="020B0503020000020004" pitchFamily="50" charset="-127"/>
                  <a:cs typeface="Arial" panose="020B0604020202020204" pitchFamily="34" charset="0"/>
                </a:rPr>
                <a:t>Other </a:t>
              </a:r>
              <a:br>
                <a:rPr lang="en-US" altLang="ko-KR" sz="1100" dirty="0">
                  <a:solidFill>
                    <a:schemeClr val="tx1"/>
                  </a:solidFill>
                  <a:latin typeface="Arial" panose="020B0604020202020204" pitchFamily="34" charset="0"/>
                  <a:ea typeface="맑은 고딕" panose="020B0503020000020004" pitchFamily="50" charset="-127"/>
                  <a:cs typeface="Arial" panose="020B0604020202020204" pitchFamily="34" charset="0"/>
                </a:rPr>
              </a:br>
              <a:r>
                <a:rPr lang="en-US" altLang="ko-KR" sz="1100" dirty="0">
                  <a:solidFill>
                    <a:schemeClr val="tx1"/>
                  </a:solidFill>
                  <a:latin typeface="Arial" panose="020B0604020202020204" pitchFamily="34" charset="0"/>
                  <a:ea typeface="맑은 고딕" panose="020B0503020000020004" pitchFamily="50" charset="-127"/>
                  <a:cs typeface="Arial" panose="020B0604020202020204" pitchFamily="34" charset="0"/>
                </a:rPr>
                <a:t>Carriers</a:t>
              </a:r>
              <a:endParaRPr lang="ko-KR" altLang="en-US" sz="1100" dirty="0">
                <a:solidFill>
                  <a:schemeClr val="tx1"/>
                </a:solidFill>
                <a:latin typeface="Arial" panose="020B0604020202020204" pitchFamily="34" charset="0"/>
                <a:ea typeface="맑은 고딕" panose="020B0503020000020004" pitchFamily="50" charset="-127"/>
                <a:cs typeface="Arial" panose="020B0604020202020204" pitchFamily="34" charset="0"/>
              </a:endParaRPr>
            </a:p>
          </p:txBody>
        </p:sp>
      </p:grpSp>
      <p:sp>
        <p:nvSpPr>
          <p:cNvPr id="101" name="TextBox 100"/>
          <p:cNvSpPr txBox="1"/>
          <p:nvPr/>
        </p:nvSpPr>
        <p:spPr>
          <a:xfrm>
            <a:off x="8564607" y="2718008"/>
            <a:ext cx="567784"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S-GW</a:t>
            </a:r>
            <a:endParaRPr lang="ko-KR" altLang="en-US" sz="1100" dirty="0">
              <a:latin typeface="Arial" panose="020B0604020202020204" pitchFamily="34" charset="0"/>
              <a:cs typeface="Arial" panose="020B0604020202020204" pitchFamily="34" charset="0"/>
            </a:endParaRPr>
          </a:p>
        </p:txBody>
      </p:sp>
      <p:sp>
        <p:nvSpPr>
          <p:cNvPr id="102" name="TextBox 101"/>
          <p:cNvSpPr txBox="1"/>
          <p:nvPr/>
        </p:nvSpPr>
        <p:spPr>
          <a:xfrm>
            <a:off x="9461629" y="2738928"/>
            <a:ext cx="567784"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P-GW</a:t>
            </a:r>
            <a:endParaRPr lang="ko-KR" altLang="en-US" sz="1100" dirty="0">
              <a:latin typeface="Arial" panose="020B0604020202020204" pitchFamily="34" charset="0"/>
              <a:cs typeface="Arial" panose="020B0604020202020204" pitchFamily="34" charset="0"/>
            </a:endParaRPr>
          </a:p>
        </p:txBody>
      </p:sp>
      <p:sp>
        <p:nvSpPr>
          <p:cNvPr id="103" name="TextBox 102"/>
          <p:cNvSpPr txBox="1"/>
          <p:nvPr/>
        </p:nvSpPr>
        <p:spPr>
          <a:xfrm>
            <a:off x="9485450" y="1743943"/>
            <a:ext cx="570990"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PCRF</a:t>
            </a:r>
            <a:endParaRPr lang="ko-KR" altLang="en-US" sz="1100" dirty="0">
              <a:latin typeface="Arial" panose="020B0604020202020204" pitchFamily="34" charset="0"/>
              <a:cs typeface="Arial" panose="020B0604020202020204" pitchFamily="34" charset="0"/>
            </a:endParaRPr>
          </a:p>
        </p:txBody>
      </p:sp>
      <p:sp>
        <p:nvSpPr>
          <p:cNvPr id="104" name="TextBox 103"/>
          <p:cNvSpPr txBox="1"/>
          <p:nvPr/>
        </p:nvSpPr>
        <p:spPr>
          <a:xfrm>
            <a:off x="8514570" y="2106916"/>
            <a:ext cx="476412"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HSS</a:t>
            </a:r>
            <a:endParaRPr lang="ko-KR" altLang="en-US" sz="1100" dirty="0">
              <a:latin typeface="Arial" panose="020B0604020202020204" pitchFamily="34" charset="0"/>
              <a:cs typeface="Arial" panose="020B0604020202020204" pitchFamily="34" charset="0"/>
            </a:endParaRPr>
          </a:p>
        </p:txBody>
      </p:sp>
      <p:sp>
        <p:nvSpPr>
          <p:cNvPr id="105" name="TextBox 104"/>
          <p:cNvSpPr txBox="1"/>
          <p:nvPr/>
        </p:nvSpPr>
        <p:spPr>
          <a:xfrm>
            <a:off x="7777165" y="2266063"/>
            <a:ext cx="513282"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MME</a:t>
            </a:r>
            <a:endParaRPr lang="ko-KR" altLang="en-US" sz="1100" dirty="0">
              <a:latin typeface="Arial" panose="020B0604020202020204" pitchFamily="34" charset="0"/>
              <a:cs typeface="Arial" panose="020B0604020202020204" pitchFamily="34" charset="0"/>
            </a:endParaRPr>
          </a:p>
        </p:txBody>
      </p:sp>
      <p:sp>
        <p:nvSpPr>
          <p:cNvPr id="106" name="TextBox 105"/>
          <p:cNvSpPr txBox="1"/>
          <p:nvPr/>
        </p:nvSpPr>
        <p:spPr>
          <a:xfrm>
            <a:off x="7929154" y="1064532"/>
            <a:ext cx="585417"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SGSN</a:t>
            </a:r>
            <a:endParaRPr lang="ko-KR" altLang="en-US" sz="1100" dirty="0">
              <a:latin typeface="Arial" panose="020B0604020202020204" pitchFamily="34" charset="0"/>
              <a:cs typeface="Arial" panose="020B0604020202020204" pitchFamily="34" charset="0"/>
            </a:endParaRPr>
          </a:p>
        </p:txBody>
      </p:sp>
      <p:sp>
        <p:nvSpPr>
          <p:cNvPr id="107" name="TextBox 106"/>
          <p:cNvSpPr txBox="1"/>
          <p:nvPr/>
        </p:nvSpPr>
        <p:spPr>
          <a:xfrm>
            <a:off x="6819486" y="2656228"/>
            <a:ext cx="696024" cy="261610"/>
          </a:xfrm>
          <a:prstGeom prst="rect">
            <a:avLst/>
          </a:prstGeom>
          <a:noFill/>
        </p:spPr>
        <p:txBody>
          <a:bodyPr wrap="none" rtlCol="0">
            <a:spAutoFit/>
          </a:bodyPr>
          <a:lstStyle/>
          <a:p>
            <a:r>
              <a:rPr lang="en-US" altLang="ko-KR" sz="1100" dirty="0" err="1">
                <a:latin typeface="Arial" panose="020B0604020202020204" pitchFamily="34" charset="0"/>
                <a:cs typeface="Arial" panose="020B0604020202020204" pitchFamily="34" charset="0"/>
              </a:rPr>
              <a:t>eNodeB</a:t>
            </a:r>
            <a:endParaRPr lang="ko-KR" altLang="en-US" sz="1100" dirty="0">
              <a:latin typeface="Arial" panose="020B0604020202020204" pitchFamily="34" charset="0"/>
              <a:cs typeface="Arial" panose="020B0604020202020204" pitchFamily="34" charset="0"/>
            </a:endParaRPr>
          </a:p>
        </p:txBody>
      </p:sp>
      <p:sp>
        <p:nvSpPr>
          <p:cNvPr id="108" name="TextBox 107"/>
          <p:cNvSpPr txBox="1"/>
          <p:nvPr/>
        </p:nvSpPr>
        <p:spPr>
          <a:xfrm>
            <a:off x="9072058" y="1168848"/>
            <a:ext cx="821059"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EPC Core</a:t>
            </a:r>
            <a:endParaRPr lang="ko-KR" altLang="en-US" sz="1100" dirty="0">
              <a:latin typeface="Arial" panose="020B0604020202020204" pitchFamily="34" charset="0"/>
              <a:cs typeface="Arial" panose="020B0604020202020204" pitchFamily="34" charset="0"/>
            </a:endParaRPr>
          </a:p>
        </p:txBody>
      </p:sp>
      <p:pic>
        <p:nvPicPr>
          <p:cNvPr id="109" name="그림 108"/>
          <p:cNvPicPr>
            <a:picLocks noChangeAspect="1"/>
          </p:cNvPicPr>
          <p:nvPr/>
        </p:nvPicPr>
        <p:blipFill>
          <a:blip r:embed="rId13"/>
          <a:stretch>
            <a:fillRect/>
          </a:stretch>
        </p:blipFill>
        <p:spPr>
          <a:xfrm>
            <a:off x="7604107" y="3337020"/>
            <a:ext cx="2472309" cy="3028988"/>
          </a:xfrm>
          <a:prstGeom prst="rect">
            <a:avLst/>
          </a:prstGeom>
        </p:spPr>
      </p:pic>
      <p:cxnSp>
        <p:nvCxnSpPr>
          <p:cNvPr id="110" name="직선 연결선 109"/>
          <p:cNvCxnSpPr>
            <a:stCxn id="102" idx="1"/>
          </p:cNvCxnSpPr>
          <p:nvPr/>
        </p:nvCxnSpPr>
        <p:spPr>
          <a:xfrm flipH="1">
            <a:off x="8899939" y="2869734"/>
            <a:ext cx="561690" cy="1029853"/>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sp>
        <p:nvSpPr>
          <p:cNvPr id="111" name="직사각형 110"/>
          <p:cNvSpPr/>
          <p:nvPr/>
        </p:nvSpPr>
        <p:spPr>
          <a:xfrm>
            <a:off x="4460578" y="1052737"/>
            <a:ext cx="2436501" cy="461665"/>
          </a:xfrm>
          <a:prstGeom prst="rect">
            <a:avLst/>
          </a:prstGeom>
        </p:spPr>
        <p:txBody>
          <a:bodyPr wrap="none">
            <a:spAutoFit/>
          </a:bodyPr>
          <a:lstStyle/>
          <a:p>
            <a:r>
              <a:rPr lang="en-US" altLang="ko-KR" sz="2400" b="1" dirty="0">
                <a:solidFill>
                  <a:srgbClr val="FF0000"/>
                </a:solidFill>
                <a:latin typeface="Arial" panose="020B0604020202020204" pitchFamily="34" charset="0"/>
                <a:ea typeface="+mj-ea"/>
                <a:cs typeface="Arial" panose="020B0604020202020204" pitchFamily="34" charset="0"/>
              </a:rPr>
              <a:t>Telco Networks</a:t>
            </a:r>
          </a:p>
        </p:txBody>
      </p:sp>
      <p:grpSp>
        <p:nvGrpSpPr>
          <p:cNvPr id="112" name="그룹 111"/>
          <p:cNvGrpSpPr/>
          <p:nvPr/>
        </p:nvGrpSpPr>
        <p:grpSpPr>
          <a:xfrm>
            <a:off x="4439817" y="1628801"/>
            <a:ext cx="2830943" cy="556709"/>
            <a:chOff x="2915816" y="1628800"/>
            <a:chExt cx="2830943" cy="556709"/>
          </a:xfrm>
        </p:grpSpPr>
        <p:sp>
          <p:nvSpPr>
            <p:cNvPr id="113" name="직사각형 112"/>
            <p:cNvSpPr/>
            <p:nvPr/>
          </p:nvSpPr>
          <p:spPr>
            <a:xfrm>
              <a:off x="2928697" y="1941105"/>
              <a:ext cx="526687" cy="233176"/>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rgbClr val="FF0000"/>
                  </a:solidFill>
                  <a:latin typeface="Arial" panose="020B0604020202020204" pitchFamily="34" charset="0"/>
                  <a:cs typeface="Arial" panose="020B0604020202020204" pitchFamily="34" charset="0"/>
                </a:rPr>
                <a:t>NAT</a:t>
              </a:r>
              <a:endParaRPr lang="ko-KR" altLang="en-US" sz="900" b="1" dirty="0">
                <a:solidFill>
                  <a:srgbClr val="FF0000"/>
                </a:solidFill>
                <a:latin typeface="Arial" panose="020B0604020202020204" pitchFamily="34" charset="0"/>
                <a:cs typeface="Arial" panose="020B0604020202020204" pitchFamily="34" charset="0"/>
              </a:endParaRPr>
            </a:p>
          </p:txBody>
        </p:sp>
        <p:sp>
          <p:nvSpPr>
            <p:cNvPr id="114" name="직사각형 113"/>
            <p:cNvSpPr/>
            <p:nvPr/>
          </p:nvSpPr>
          <p:spPr>
            <a:xfrm>
              <a:off x="3491880" y="1952333"/>
              <a:ext cx="526687" cy="233176"/>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rgbClr val="FF0000"/>
                  </a:solidFill>
                  <a:latin typeface="Arial" panose="020B0604020202020204" pitchFamily="34" charset="0"/>
                  <a:cs typeface="Arial" panose="020B0604020202020204" pitchFamily="34" charset="0"/>
                </a:rPr>
                <a:t>DNS</a:t>
              </a:r>
              <a:endParaRPr lang="ko-KR" altLang="en-US" sz="900" b="1" dirty="0">
                <a:solidFill>
                  <a:srgbClr val="FF0000"/>
                </a:solidFill>
                <a:latin typeface="Arial" panose="020B0604020202020204" pitchFamily="34" charset="0"/>
                <a:cs typeface="Arial" panose="020B0604020202020204" pitchFamily="34" charset="0"/>
              </a:endParaRPr>
            </a:p>
          </p:txBody>
        </p:sp>
        <p:sp>
          <p:nvSpPr>
            <p:cNvPr id="115" name="직사각형 114"/>
            <p:cNvSpPr/>
            <p:nvPr/>
          </p:nvSpPr>
          <p:spPr>
            <a:xfrm>
              <a:off x="4066683" y="1941105"/>
              <a:ext cx="526687" cy="233176"/>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rgbClr val="FF0000"/>
                  </a:solidFill>
                  <a:latin typeface="Arial" panose="020B0604020202020204" pitchFamily="34" charset="0"/>
                  <a:cs typeface="Arial" panose="020B0604020202020204" pitchFamily="34" charset="0"/>
                </a:rPr>
                <a:t>DHCP</a:t>
              </a:r>
              <a:endParaRPr lang="ko-KR" altLang="en-US" sz="900" b="1" dirty="0">
                <a:solidFill>
                  <a:srgbClr val="FF0000"/>
                </a:solidFill>
                <a:latin typeface="Arial" panose="020B0604020202020204" pitchFamily="34" charset="0"/>
                <a:cs typeface="Arial" panose="020B0604020202020204" pitchFamily="34" charset="0"/>
              </a:endParaRPr>
            </a:p>
          </p:txBody>
        </p:sp>
        <p:sp>
          <p:nvSpPr>
            <p:cNvPr id="116" name="직사각형 115"/>
            <p:cNvSpPr/>
            <p:nvPr/>
          </p:nvSpPr>
          <p:spPr>
            <a:xfrm>
              <a:off x="4639201" y="1931969"/>
              <a:ext cx="526687" cy="233176"/>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rgbClr val="FF0000"/>
                  </a:solidFill>
                  <a:latin typeface="Arial" panose="020B0604020202020204" pitchFamily="34" charset="0"/>
                  <a:cs typeface="Arial" panose="020B0604020202020204" pitchFamily="34" charset="0"/>
                </a:rPr>
                <a:t>DPI</a:t>
              </a:r>
              <a:endParaRPr lang="ko-KR" altLang="en-US" sz="900" b="1" dirty="0">
                <a:solidFill>
                  <a:srgbClr val="FF0000"/>
                </a:solidFill>
                <a:latin typeface="Arial" panose="020B0604020202020204" pitchFamily="34" charset="0"/>
                <a:cs typeface="Arial" panose="020B0604020202020204" pitchFamily="34" charset="0"/>
              </a:endParaRPr>
            </a:p>
          </p:txBody>
        </p:sp>
        <p:sp>
          <p:nvSpPr>
            <p:cNvPr id="117" name="직사각형 116"/>
            <p:cNvSpPr/>
            <p:nvPr/>
          </p:nvSpPr>
          <p:spPr>
            <a:xfrm>
              <a:off x="2915816" y="1637936"/>
              <a:ext cx="526687" cy="233176"/>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rgbClr val="FF0000"/>
                  </a:solidFill>
                  <a:latin typeface="Arial" panose="020B0604020202020204" pitchFamily="34" charset="0"/>
                  <a:cs typeface="Arial" panose="020B0604020202020204" pitchFamily="34" charset="0"/>
                </a:rPr>
                <a:t>BSS</a:t>
              </a:r>
              <a:endParaRPr lang="ko-KR" altLang="en-US" sz="900" b="1" dirty="0">
                <a:solidFill>
                  <a:srgbClr val="FF0000"/>
                </a:solidFill>
                <a:latin typeface="Arial" panose="020B0604020202020204" pitchFamily="34" charset="0"/>
                <a:cs typeface="Arial" panose="020B0604020202020204" pitchFamily="34" charset="0"/>
              </a:endParaRPr>
            </a:p>
          </p:txBody>
        </p:sp>
        <p:sp>
          <p:nvSpPr>
            <p:cNvPr id="118" name="직사각형 117"/>
            <p:cNvSpPr/>
            <p:nvPr/>
          </p:nvSpPr>
          <p:spPr>
            <a:xfrm>
              <a:off x="3478999" y="1649164"/>
              <a:ext cx="526687" cy="233176"/>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rgbClr val="FF0000"/>
                  </a:solidFill>
                  <a:latin typeface="Arial" panose="020B0604020202020204" pitchFamily="34" charset="0"/>
                  <a:cs typeface="Arial" panose="020B0604020202020204" pitchFamily="34" charset="0"/>
                </a:rPr>
                <a:t>OSS</a:t>
              </a:r>
              <a:endParaRPr lang="ko-KR" altLang="en-US" sz="900" b="1" dirty="0">
                <a:solidFill>
                  <a:srgbClr val="FF0000"/>
                </a:solidFill>
                <a:latin typeface="Arial" panose="020B0604020202020204" pitchFamily="34" charset="0"/>
                <a:cs typeface="Arial" panose="020B0604020202020204" pitchFamily="34" charset="0"/>
              </a:endParaRPr>
            </a:p>
          </p:txBody>
        </p:sp>
        <p:sp>
          <p:nvSpPr>
            <p:cNvPr id="119" name="직사각형 118"/>
            <p:cNvSpPr/>
            <p:nvPr/>
          </p:nvSpPr>
          <p:spPr>
            <a:xfrm>
              <a:off x="4053802" y="1637936"/>
              <a:ext cx="526687" cy="233176"/>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rgbClr val="FF0000"/>
                  </a:solidFill>
                  <a:latin typeface="Arial" panose="020B0604020202020204" pitchFamily="34" charset="0"/>
                  <a:cs typeface="Arial" panose="020B0604020202020204" pitchFamily="34" charset="0"/>
                </a:rPr>
                <a:t>NMS</a:t>
              </a:r>
              <a:endParaRPr lang="ko-KR" altLang="en-US" sz="900" b="1" dirty="0">
                <a:solidFill>
                  <a:srgbClr val="FF0000"/>
                </a:solidFill>
                <a:latin typeface="Arial" panose="020B0604020202020204" pitchFamily="34" charset="0"/>
                <a:cs typeface="Arial" panose="020B0604020202020204" pitchFamily="34" charset="0"/>
              </a:endParaRPr>
            </a:p>
          </p:txBody>
        </p:sp>
        <p:sp>
          <p:nvSpPr>
            <p:cNvPr id="120" name="직사각형 119"/>
            <p:cNvSpPr/>
            <p:nvPr/>
          </p:nvSpPr>
          <p:spPr>
            <a:xfrm>
              <a:off x="4626320" y="1628800"/>
              <a:ext cx="526687" cy="233176"/>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rgbClr val="FF0000"/>
                  </a:solidFill>
                  <a:latin typeface="Arial" panose="020B0604020202020204" pitchFamily="34" charset="0"/>
                  <a:cs typeface="Arial" panose="020B0604020202020204" pitchFamily="34" charset="0"/>
                </a:rPr>
                <a:t>EMS</a:t>
              </a:r>
              <a:endParaRPr lang="ko-KR" altLang="en-US" sz="900" b="1" dirty="0">
                <a:solidFill>
                  <a:srgbClr val="FF0000"/>
                </a:solidFill>
                <a:latin typeface="Arial" panose="020B0604020202020204" pitchFamily="34" charset="0"/>
                <a:cs typeface="Arial" panose="020B0604020202020204" pitchFamily="34" charset="0"/>
              </a:endParaRPr>
            </a:p>
          </p:txBody>
        </p:sp>
        <p:sp>
          <p:nvSpPr>
            <p:cNvPr id="121" name="직사각형 120"/>
            <p:cNvSpPr/>
            <p:nvPr/>
          </p:nvSpPr>
          <p:spPr>
            <a:xfrm>
              <a:off x="5220072" y="1628800"/>
              <a:ext cx="526687" cy="233176"/>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rgbClr val="FF0000"/>
                  </a:solidFill>
                  <a:latin typeface="Arial" panose="020B0604020202020204" pitchFamily="34" charset="0"/>
                  <a:cs typeface="Arial" panose="020B0604020202020204" pitchFamily="34" charset="0"/>
                </a:rPr>
                <a:t>Web</a:t>
              </a:r>
              <a:endParaRPr lang="ko-KR" altLang="en-US" sz="900" b="1" dirty="0">
                <a:solidFill>
                  <a:srgbClr val="FF0000"/>
                </a:solidFill>
                <a:latin typeface="Arial" panose="020B0604020202020204" pitchFamily="34" charset="0"/>
                <a:cs typeface="Arial" panose="020B0604020202020204" pitchFamily="34" charset="0"/>
              </a:endParaRPr>
            </a:p>
          </p:txBody>
        </p:sp>
        <p:sp>
          <p:nvSpPr>
            <p:cNvPr id="122" name="직사각형 121"/>
            <p:cNvSpPr/>
            <p:nvPr/>
          </p:nvSpPr>
          <p:spPr>
            <a:xfrm>
              <a:off x="5220072" y="1916832"/>
              <a:ext cx="526687" cy="233176"/>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rgbClr val="FF0000"/>
                  </a:solidFill>
                  <a:latin typeface="Arial" panose="020B0604020202020204" pitchFamily="34" charset="0"/>
                  <a:cs typeface="Arial" panose="020B0604020202020204" pitchFamily="34" charset="0"/>
                </a:rPr>
                <a:t>Cache</a:t>
              </a:r>
              <a:endParaRPr lang="ko-KR" altLang="en-US" sz="900" b="1"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2681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1"/>
                                        </p:tgtEl>
                                        <p:attrNameLst>
                                          <p:attrName>style.visibility</p:attrName>
                                        </p:attrNameLst>
                                      </p:cBhvr>
                                      <p:to>
                                        <p:strVal val="visible"/>
                                      </p:to>
                                    </p:set>
                                    <p:animEffect transition="in" filter="fade">
                                      <p:cBhvr>
                                        <p:cTn id="28" dur="500"/>
                                        <p:tgtEl>
                                          <p:spTgt spid="10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fade">
                                      <p:cBhvr>
                                        <p:cTn id="31" dur="500"/>
                                        <p:tgtEl>
                                          <p:spTgt spid="10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fade">
                                      <p:cBhvr>
                                        <p:cTn id="34" dur="500"/>
                                        <p:tgtEl>
                                          <p:spTgt spid="10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4"/>
                                        </p:tgtEl>
                                        <p:attrNameLst>
                                          <p:attrName>style.visibility</p:attrName>
                                        </p:attrNameLst>
                                      </p:cBhvr>
                                      <p:to>
                                        <p:strVal val="visible"/>
                                      </p:to>
                                    </p:set>
                                    <p:animEffect transition="in" filter="fade">
                                      <p:cBhvr>
                                        <p:cTn id="37" dur="500"/>
                                        <p:tgtEl>
                                          <p:spTgt spid="10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5"/>
                                        </p:tgtEl>
                                        <p:attrNameLst>
                                          <p:attrName>style.visibility</p:attrName>
                                        </p:attrNameLst>
                                      </p:cBhvr>
                                      <p:to>
                                        <p:strVal val="visible"/>
                                      </p:to>
                                    </p:set>
                                    <p:animEffect transition="in" filter="fade">
                                      <p:cBhvr>
                                        <p:cTn id="40" dur="500"/>
                                        <p:tgtEl>
                                          <p:spTgt spid="10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6"/>
                                        </p:tgtEl>
                                        <p:attrNameLst>
                                          <p:attrName>style.visibility</p:attrName>
                                        </p:attrNameLst>
                                      </p:cBhvr>
                                      <p:to>
                                        <p:strVal val="visible"/>
                                      </p:to>
                                    </p:set>
                                    <p:animEffect transition="in" filter="fade">
                                      <p:cBhvr>
                                        <p:cTn id="43" dur="500"/>
                                        <p:tgtEl>
                                          <p:spTgt spid="10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7"/>
                                        </p:tgtEl>
                                        <p:attrNameLst>
                                          <p:attrName>style.visibility</p:attrName>
                                        </p:attrNameLst>
                                      </p:cBhvr>
                                      <p:to>
                                        <p:strVal val="visible"/>
                                      </p:to>
                                    </p:set>
                                    <p:animEffect transition="in" filter="fade">
                                      <p:cBhvr>
                                        <p:cTn id="46" dur="500"/>
                                        <p:tgtEl>
                                          <p:spTgt spid="107"/>
                                        </p:tgtEl>
                                      </p:cBhvr>
                                    </p:animEffect>
                                  </p:childTnLst>
                                </p:cTn>
                              </p:par>
                              <p:par>
                                <p:cTn id="47" presetID="10" presetClass="entr" presetSubtype="0" fill="hold" nodeType="withEffect">
                                  <p:stCondLst>
                                    <p:cond delay="0"/>
                                  </p:stCondLst>
                                  <p:childTnLst>
                                    <p:set>
                                      <p:cBhvr>
                                        <p:cTn id="48" dur="1" fill="hold">
                                          <p:stCondLst>
                                            <p:cond delay="0"/>
                                          </p:stCondLst>
                                        </p:cTn>
                                        <p:tgtEl>
                                          <p:spTgt spid="110"/>
                                        </p:tgtEl>
                                        <p:attrNameLst>
                                          <p:attrName>style.visibility</p:attrName>
                                        </p:attrNameLst>
                                      </p:cBhvr>
                                      <p:to>
                                        <p:strVal val="visible"/>
                                      </p:to>
                                    </p:set>
                                    <p:animEffect transition="in" filter="fade">
                                      <p:cBhvr>
                                        <p:cTn id="49" dur="500"/>
                                        <p:tgtEl>
                                          <p:spTgt spid="1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8"/>
                                        </p:tgtEl>
                                        <p:attrNameLst>
                                          <p:attrName>style.visibility</p:attrName>
                                        </p:attrNameLst>
                                      </p:cBhvr>
                                      <p:to>
                                        <p:strVal val="visible"/>
                                      </p:to>
                                    </p:set>
                                    <p:animEffect transition="in" filter="fade">
                                      <p:cBhvr>
                                        <p:cTn id="52" dur="500"/>
                                        <p:tgtEl>
                                          <p:spTgt spid="10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12"/>
                                        </p:tgtEl>
                                        <p:attrNameLst>
                                          <p:attrName>style.visibility</p:attrName>
                                        </p:attrNameLst>
                                      </p:cBhvr>
                                      <p:to>
                                        <p:strVal val="visible"/>
                                      </p:to>
                                    </p:set>
                                    <p:anim calcmode="lin" valueType="num">
                                      <p:cBhvr additive="base">
                                        <p:cTn id="57" dur="500" fill="hold"/>
                                        <p:tgtEl>
                                          <p:spTgt spid="112"/>
                                        </p:tgtEl>
                                        <p:attrNameLst>
                                          <p:attrName>ppt_x</p:attrName>
                                        </p:attrNameLst>
                                      </p:cBhvr>
                                      <p:tavLst>
                                        <p:tav tm="0">
                                          <p:val>
                                            <p:strVal val="#ppt_x"/>
                                          </p:val>
                                        </p:tav>
                                        <p:tav tm="100000">
                                          <p:val>
                                            <p:strVal val="#ppt_x"/>
                                          </p:val>
                                        </p:tav>
                                      </p:tavLst>
                                    </p:anim>
                                    <p:anim calcmode="lin" valueType="num">
                                      <p:cBhvr additive="base">
                                        <p:cTn id="5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2" grpId="0"/>
      <p:bldP spid="103" grpId="0"/>
      <p:bldP spid="104" grpId="0"/>
      <p:bldP spid="105" grpId="0"/>
      <p:bldP spid="106" grpId="0"/>
      <p:bldP spid="107" grpId="0"/>
      <p:bldP spid="10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Mobile (</a:t>
            </a:r>
            <a:r>
              <a:rPr lang="ko-KR" altLang="en-US" smtClean="0"/>
              <a:t>이동 통신</a:t>
            </a:r>
            <a:r>
              <a:rPr lang="en-US" altLang="ko-KR" dirty="0" smtClean="0"/>
              <a:t>) Networks: 1G to 5G</a:t>
            </a:r>
            <a:endParaRPr lang="ko-KR" altLang="en-US" dirty="0"/>
          </a:p>
        </p:txBody>
      </p:sp>
      <p:pic>
        <p:nvPicPr>
          <p:cNvPr id="4" name="Picture 6" descr="ginfo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908720"/>
            <a:ext cx="11298496"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25043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err="1" smtClean="0"/>
              <a:t>WiFi</a:t>
            </a:r>
            <a:r>
              <a:rPr lang="en-US" altLang="ko-KR" dirty="0" smtClean="0"/>
              <a:t> (</a:t>
            </a:r>
            <a:r>
              <a:rPr lang="ko-KR" altLang="en-US" smtClean="0"/>
              <a:t>무선</a:t>
            </a:r>
            <a:r>
              <a:rPr lang="en-US" altLang="ko-KR" dirty="0" smtClean="0"/>
              <a:t>) Networks</a:t>
            </a:r>
            <a:endParaRPr lang="ko-KR" altLang="en-US" dirty="0"/>
          </a:p>
        </p:txBody>
      </p:sp>
      <p:pic>
        <p:nvPicPr>
          <p:cNvPr id="124" name="그림 123"/>
          <p:cNvPicPr>
            <a:picLocks noChangeAspect="1"/>
          </p:cNvPicPr>
          <p:nvPr/>
        </p:nvPicPr>
        <p:blipFill>
          <a:blip r:embed="rId2"/>
          <a:stretch>
            <a:fillRect/>
          </a:stretch>
        </p:blipFill>
        <p:spPr>
          <a:xfrm>
            <a:off x="875592" y="620688"/>
            <a:ext cx="10270944" cy="5346841"/>
          </a:xfrm>
          <a:prstGeom prst="rect">
            <a:avLst/>
          </a:prstGeom>
        </p:spPr>
      </p:pic>
      <p:sp>
        <p:nvSpPr>
          <p:cNvPr id="125" name="직사각형 124">
            <a:extLst>
              <a:ext uri="{FF2B5EF4-FFF2-40B4-BE49-F238E27FC236}">
                <a16:creationId xmlns="" xmlns:a16="http://schemas.microsoft.com/office/drawing/2014/main" id="{ECC897D5-A982-47F1-8833-5A7F98115539}"/>
              </a:ext>
            </a:extLst>
          </p:cNvPr>
          <p:cNvSpPr/>
          <p:nvPr/>
        </p:nvSpPr>
        <p:spPr>
          <a:xfrm>
            <a:off x="1037441" y="5849388"/>
            <a:ext cx="9933369" cy="392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solidFill>
                  <a:schemeClr val="tx1">
                    <a:lumMod val="50000"/>
                    <a:lumOff val="50000"/>
                  </a:schemeClr>
                </a:solidFill>
              </a:rPr>
              <a:t>* MIMO</a:t>
            </a:r>
            <a:r>
              <a:rPr lang="ko-KR" altLang="en-US" sz="1200" dirty="0">
                <a:solidFill>
                  <a:schemeClr val="tx1">
                    <a:lumMod val="50000"/>
                    <a:lumOff val="50000"/>
                  </a:schemeClr>
                </a:solidFill>
              </a:rPr>
              <a:t>는 기지국과 단말기에 여러 안테나를 사용하여</a:t>
            </a:r>
            <a:r>
              <a:rPr lang="en-US" altLang="ko-KR" sz="1200" dirty="0">
                <a:solidFill>
                  <a:schemeClr val="tx1">
                    <a:lumMod val="50000"/>
                    <a:lumOff val="50000"/>
                  </a:schemeClr>
                </a:solidFill>
              </a:rPr>
              <a:t>, </a:t>
            </a:r>
            <a:r>
              <a:rPr lang="ko-KR" altLang="en-US" sz="1200" dirty="0">
                <a:solidFill>
                  <a:schemeClr val="tx1">
                    <a:lumMod val="50000"/>
                    <a:lumOff val="50000"/>
                  </a:schemeClr>
                </a:solidFill>
              </a:rPr>
              <a:t>사용된 안테나 수에 비례하여 용량을 높이는 기술</a:t>
            </a:r>
          </a:p>
        </p:txBody>
      </p:sp>
      <p:graphicFrame>
        <p:nvGraphicFramePr>
          <p:cNvPr id="126" name="표 125">
            <a:extLst>
              <a:ext uri="{FF2B5EF4-FFF2-40B4-BE49-F238E27FC236}">
                <a16:creationId xmlns="" xmlns:a16="http://schemas.microsoft.com/office/drawing/2014/main" id="{32AFB25B-D137-466D-B1A7-525B7DE7768D}"/>
              </a:ext>
            </a:extLst>
          </p:cNvPr>
          <p:cNvGraphicFramePr>
            <a:graphicFrameLocks noGrp="1"/>
          </p:cNvGraphicFramePr>
          <p:nvPr>
            <p:extLst>
              <p:ext uri="{D42A27DB-BD31-4B8C-83A1-F6EECF244321}">
                <p14:modId xmlns:p14="http://schemas.microsoft.com/office/powerpoint/2010/main" val="3420820279"/>
              </p:ext>
            </p:extLst>
          </p:nvPr>
        </p:nvGraphicFramePr>
        <p:xfrm>
          <a:off x="1083161" y="5486393"/>
          <a:ext cx="9933369" cy="324692"/>
        </p:xfrm>
        <a:graphic>
          <a:graphicData uri="http://schemas.openxmlformats.org/drawingml/2006/table">
            <a:tbl>
              <a:tblPr firstRow="1" bandRow="1">
                <a:tableStyleId>{5C22544A-7EE6-4342-B048-85BDC9FD1C3A}</a:tableStyleId>
              </a:tblPr>
              <a:tblGrid>
                <a:gridCol w="1745878">
                  <a:extLst>
                    <a:ext uri="{9D8B030D-6E8A-4147-A177-3AD203B41FA5}">
                      <a16:colId xmlns="" xmlns:a16="http://schemas.microsoft.com/office/drawing/2014/main" val="2275873182"/>
                    </a:ext>
                  </a:extLst>
                </a:gridCol>
                <a:gridCol w="1733822">
                  <a:extLst>
                    <a:ext uri="{9D8B030D-6E8A-4147-A177-3AD203B41FA5}">
                      <a16:colId xmlns="" xmlns:a16="http://schemas.microsoft.com/office/drawing/2014/main" val="1636973159"/>
                    </a:ext>
                  </a:extLst>
                </a:gridCol>
                <a:gridCol w="1348528">
                  <a:extLst>
                    <a:ext uri="{9D8B030D-6E8A-4147-A177-3AD203B41FA5}">
                      <a16:colId xmlns="" xmlns:a16="http://schemas.microsoft.com/office/drawing/2014/main" val="3240120113"/>
                    </a:ext>
                  </a:extLst>
                </a:gridCol>
                <a:gridCol w="1733822">
                  <a:extLst>
                    <a:ext uri="{9D8B030D-6E8A-4147-A177-3AD203B41FA5}">
                      <a16:colId xmlns="" xmlns:a16="http://schemas.microsoft.com/office/drawing/2014/main" val="550086942"/>
                    </a:ext>
                  </a:extLst>
                </a:gridCol>
                <a:gridCol w="2119116">
                  <a:extLst>
                    <a:ext uri="{9D8B030D-6E8A-4147-A177-3AD203B41FA5}">
                      <a16:colId xmlns="" xmlns:a16="http://schemas.microsoft.com/office/drawing/2014/main" val="607897360"/>
                    </a:ext>
                  </a:extLst>
                </a:gridCol>
                <a:gridCol w="1252203">
                  <a:extLst>
                    <a:ext uri="{9D8B030D-6E8A-4147-A177-3AD203B41FA5}">
                      <a16:colId xmlns="" xmlns:a16="http://schemas.microsoft.com/office/drawing/2014/main" val="1311995396"/>
                    </a:ext>
                  </a:extLst>
                </a:gridCol>
              </a:tblGrid>
              <a:tr h="324692">
                <a:tc>
                  <a:txBody>
                    <a:bodyPr/>
                    <a:lstStyle/>
                    <a:p>
                      <a:pPr algn="ctr" latinLnBrk="1"/>
                      <a:r>
                        <a:rPr lang="en-US" altLang="ko-KR" sz="1400" b="0" dirty="0">
                          <a:solidFill>
                            <a:schemeClr val="tx1"/>
                          </a:solidFill>
                          <a:latin typeface="Arial" panose="020B0604020202020204" pitchFamily="34" charset="0"/>
                          <a:cs typeface="Arial" panose="020B0604020202020204" pitchFamily="34" charset="0"/>
                        </a:rPr>
                        <a:t>ax</a:t>
                      </a:r>
                      <a:endParaRPr lang="ko-KR" alt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latinLnBrk="1"/>
                      <a:r>
                        <a:rPr lang="en-US" altLang="ko-KR" sz="1400" b="0" dirty="0">
                          <a:solidFill>
                            <a:schemeClr val="tx1"/>
                          </a:solidFill>
                          <a:latin typeface="Arial" panose="020B0604020202020204" pitchFamily="34" charset="0"/>
                          <a:cs typeface="Arial" panose="020B0604020202020204" pitchFamily="34" charset="0"/>
                        </a:rPr>
                        <a:t>2018</a:t>
                      </a:r>
                      <a:r>
                        <a:rPr lang="ko-KR" altLang="en-US" sz="1400" b="0" dirty="0">
                          <a:solidFill>
                            <a:schemeClr val="tx1"/>
                          </a:solidFill>
                          <a:latin typeface="Arial" panose="020B0604020202020204" pitchFamily="34" charset="0"/>
                          <a:cs typeface="Arial" panose="020B0604020202020204" pitchFamily="34" charset="0"/>
                        </a:rPr>
                        <a:t>년 말</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latinLnBrk="1"/>
                      <a:r>
                        <a:rPr lang="en-US" altLang="ko-KR" sz="1400" b="0" dirty="0">
                          <a:solidFill>
                            <a:schemeClr val="tx1"/>
                          </a:solidFill>
                          <a:latin typeface="Arial" panose="020B0604020202020204" pitchFamily="34" charset="0"/>
                          <a:cs typeface="Arial" panose="020B0604020202020204" pitchFamily="34" charset="0"/>
                        </a:rPr>
                        <a:t>2.4,  5</a:t>
                      </a:r>
                      <a:endParaRPr lang="ko-KR" alt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latinLnBrk="1"/>
                      <a:r>
                        <a:rPr lang="en-US" altLang="ko-KR" sz="1300" b="0" dirty="0">
                          <a:solidFill>
                            <a:schemeClr val="tx1"/>
                          </a:solidFill>
                          <a:latin typeface="Arial" panose="020B0604020202020204" pitchFamily="34" charset="0"/>
                          <a:cs typeface="Arial" panose="020B0604020202020204" pitchFamily="34" charset="0"/>
                        </a:rPr>
                        <a:t>160</a:t>
                      </a:r>
                      <a:endParaRPr lang="ko-KR" altLang="en-US" sz="13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latinLnBrk="1"/>
                      <a:r>
                        <a:rPr lang="en-US" altLang="ko-KR" sz="1400" b="0" dirty="0">
                          <a:solidFill>
                            <a:schemeClr val="tx1"/>
                          </a:solidFill>
                          <a:latin typeface="Arial" panose="020B0604020202020204" pitchFamily="34" charset="0"/>
                          <a:cs typeface="Arial" panose="020B0604020202020204" pitchFamily="34" charset="0"/>
                        </a:rPr>
                        <a:t>9.6Gbps</a:t>
                      </a:r>
                      <a:r>
                        <a:rPr lang="en-US" altLang="ko-KR" sz="1200" b="0" dirty="0">
                          <a:solidFill>
                            <a:schemeClr val="tx1"/>
                          </a:solidFill>
                          <a:latin typeface="Arial" panose="020B0604020202020204" pitchFamily="34" charset="0"/>
                          <a:cs typeface="Arial" panose="020B0604020202020204" pitchFamily="34" charset="0"/>
                        </a:rPr>
                        <a:t>@160MHz</a:t>
                      </a:r>
                      <a:endParaRPr lang="ko-KR" alt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latinLnBrk="1"/>
                      <a:r>
                        <a:rPr lang="en-US" altLang="ko-KR" sz="1400" b="0" dirty="0">
                          <a:solidFill>
                            <a:schemeClr val="tx1"/>
                          </a:solidFill>
                          <a:latin typeface="Arial" panose="020B0604020202020204" pitchFamily="34" charset="0"/>
                          <a:cs typeface="Arial" panose="020B0604020202020204" pitchFamily="34" charset="0"/>
                        </a:rPr>
                        <a:t>8</a:t>
                      </a:r>
                      <a:endParaRPr lang="ko-KR" alt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368006980"/>
                  </a:ext>
                </a:extLst>
              </a:tr>
            </a:tbl>
          </a:graphicData>
        </a:graphic>
      </p:graphicFrame>
    </p:spTree>
    <p:extLst>
      <p:ext uri="{BB962C8B-B14F-4D97-AF65-F5344CB8AC3E}">
        <p14:creationId xmlns:p14="http://schemas.microsoft.com/office/powerpoint/2010/main" val="186642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Optical (</a:t>
            </a:r>
            <a:r>
              <a:rPr lang="ko-KR" altLang="en-US"/>
              <a:t>광통신</a:t>
            </a:r>
            <a:r>
              <a:rPr lang="en-US" altLang="ko-KR" dirty="0"/>
              <a:t>) Networks</a:t>
            </a:r>
            <a:endParaRPr lang="ko-KR" altLang="en-US" dirty="0"/>
          </a:p>
        </p:txBody>
      </p:sp>
      <p:pic>
        <p:nvPicPr>
          <p:cNvPr id="6" name="Picture 2" descr="Figure 1. Evolution of optical transport networks. PDH: Plesiochronous Digital Hierarchy, SDH: Synchronous Digital Hierarchy, FC: Fibre Channel, SONET: Synchronous Optical Network, APS: Automatic Protection Switching, EON: Elastic Optical Network, ASON: Automatically Switched Optical Network,M2M: Machine-toMachine Communication, HOS: Hybrid Optical Switching, RAN: Radio Access Network OTN: Optical Transport Network, ROADM; Reconfigurable Optical Add/Drop Multiplexer, SDN: Software-Defined Networking, NFV: Network Function Virtualiz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500" y="786384"/>
            <a:ext cx="11353800" cy="5605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87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381224" y="3509735"/>
            <a:ext cx="3643338" cy="2617340"/>
          </a:xfrm>
          <a:prstGeom prst="rect">
            <a:avLst/>
          </a:prstGeom>
          <a:noFill/>
          <a:ln w="9525">
            <a:noFill/>
            <a:miter lim="800000"/>
            <a:headEnd/>
            <a:tailEnd/>
          </a:ln>
        </p:spPr>
      </p:pic>
      <p:pic>
        <p:nvPicPr>
          <p:cNvPr id="47106" name="Picture 2" descr="http://www.computerhistory.org/internet_history/full_size_images/1969_4-node_map.gif"/>
          <p:cNvPicPr>
            <a:picLocks noChangeAspect="1" noChangeArrowheads="1"/>
          </p:cNvPicPr>
          <p:nvPr/>
        </p:nvPicPr>
        <p:blipFill>
          <a:blip r:embed="rId4" cstate="print"/>
          <a:srcRect/>
          <a:stretch>
            <a:fillRect/>
          </a:stretch>
        </p:blipFill>
        <p:spPr bwMode="auto">
          <a:xfrm>
            <a:off x="2666976" y="3509736"/>
            <a:ext cx="3000396" cy="2729527"/>
          </a:xfrm>
          <a:prstGeom prst="rect">
            <a:avLst/>
          </a:prstGeom>
          <a:noFill/>
        </p:spPr>
      </p:pic>
      <p:pic>
        <p:nvPicPr>
          <p:cNvPr id="66563" name="Picture 3"/>
          <p:cNvPicPr>
            <a:picLocks noChangeAspect="1" noChangeArrowheads="1"/>
          </p:cNvPicPr>
          <p:nvPr/>
        </p:nvPicPr>
        <p:blipFill>
          <a:blip r:embed="rId5" cstate="print"/>
          <a:srcRect/>
          <a:stretch>
            <a:fillRect/>
          </a:stretch>
        </p:blipFill>
        <p:spPr bwMode="auto">
          <a:xfrm>
            <a:off x="1952596" y="4009802"/>
            <a:ext cx="4500594" cy="1479457"/>
          </a:xfrm>
          <a:prstGeom prst="rect">
            <a:avLst/>
          </a:prstGeom>
          <a:noFill/>
          <a:ln w="9525">
            <a:noFill/>
            <a:miter lim="800000"/>
            <a:headEnd/>
            <a:tailEnd/>
          </a:ln>
        </p:spPr>
      </p:pic>
      <p:pic>
        <p:nvPicPr>
          <p:cNvPr id="66569" name="Picture 9" descr="http://cfs2.tistory.com/upload_control/download.blog?fhandle=YmxvZzcyOUBmczIudGlzdG9yeS5jb206L2F0dGFjaC8wLzMyLmdpZg%3D%3D"/>
          <p:cNvPicPr>
            <a:picLocks noChangeAspect="1" noChangeArrowheads="1"/>
          </p:cNvPicPr>
          <p:nvPr/>
        </p:nvPicPr>
        <p:blipFill>
          <a:blip r:embed="rId6" cstate="print"/>
          <a:srcRect/>
          <a:stretch>
            <a:fillRect/>
          </a:stretch>
        </p:blipFill>
        <p:spPr bwMode="auto">
          <a:xfrm>
            <a:off x="2952728" y="3509735"/>
            <a:ext cx="2036237" cy="2857520"/>
          </a:xfrm>
          <a:prstGeom prst="rect">
            <a:avLst/>
          </a:prstGeom>
          <a:noFill/>
        </p:spPr>
      </p:pic>
      <p:pic>
        <p:nvPicPr>
          <p:cNvPr id="66573" name="Picture 13" descr="http://wifi.herink.net/wp-content/uploads/2007/02/650px-irc_cover.png"/>
          <p:cNvPicPr>
            <a:picLocks noChangeAspect="1" noChangeArrowheads="1"/>
          </p:cNvPicPr>
          <p:nvPr/>
        </p:nvPicPr>
        <p:blipFill>
          <a:blip r:embed="rId7" cstate="print"/>
          <a:srcRect/>
          <a:stretch>
            <a:fillRect/>
          </a:stretch>
        </p:blipFill>
        <p:spPr bwMode="auto">
          <a:xfrm>
            <a:off x="2527188" y="3938363"/>
            <a:ext cx="3211623" cy="1857388"/>
          </a:xfrm>
          <a:prstGeom prst="rect">
            <a:avLst/>
          </a:prstGeom>
          <a:noFill/>
        </p:spPr>
      </p:pic>
      <p:pic>
        <p:nvPicPr>
          <p:cNvPr id="2052" name="Picture 4"/>
          <p:cNvPicPr>
            <a:picLocks noChangeAspect="1" noChangeArrowheads="1"/>
          </p:cNvPicPr>
          <p:nvPr/>
        </p:nvPicPr>
        <p:blipFill>
          <a:blip r:embed="rId8" cstate="print"/>
          <a:srcRect/>
          <a:stretch>
            <a:fillRect/>
          </a:stretch>
        </p:blipFill>
        <p:spPr bwMode="auto">
          <a:xfrm>
            <a:off x="2095472" y="3615735"/>
            <a:ext cx="4214842" cy="2465768"/>
          </a:xfrm>
          <a:prstGeom prst="rect">
            <a:avLst/>
          </a:prstGeom>
          <a:noFill/>
          <a:ln w="9525">
            <a:noFill/>
            <a:miter lim="800000"/>
            <a:headEnd/>
            <a:tailEnd/>
          </a:ln>
        </p:spPr>
      </p:pic>
      <p:pic>
        <p:nvPicPr>
          <p:cNvPr id="2054" name="Picture 6"/>
          <p:cNvPicPr>
            <a:picLocks noChangeAspect="1" noChangeArrowheads="1"/>
          </p:cNvPicPr>
          <p:nvPr/>
        </p:nvPicPr>
        <p:blipFill>
          <a:blip r:embed="rId9" cstate="print"/>
          <a:srcRect/>
          <a:stretch>
            <a:fillRect/>
          </a:stretch>
        </p:blipFill>
        <p:spPr bwMode="auto">
          <a:xfrm>
            <a:off x="1738282" y="3724049"/>
            <a:ext cx="4929222" cy="2143140"/>
          </a:xfrm>
          <a:prstGeom prst="rect">
            <a:avLst/>
          </a:prstGeom>
          <a:noFill/>
          <a:ln w="9525">
            <a:noFill/>
            <a:miter lim="800000"/>
            <a:headEnd/>
            <a:tailEnd/>
          </a:ln>
        </p:spPr>
      </p:pic>
      <p:pic>
        <p:nvPicPr>
          <p:cNvPr id="2051" name="Picture 3"/>
          <p:cNvPicPr>
            <a:picLocks noChangeAspect="1" noChangeArrowheads="1"/>
          </p:cNvPicPr>
          <p:nvPr/>
        </p:nvPicPr>
        <p:blipFill>
          <a:blip r:embed="rId10" cstate="print"/>
          <a:srcRect/>
          <a:stretch>
            <a:fillRect/>
          </a:stretch>
        </p:blipFill>
        <p:spPr bwMode="auto">
          <a:xfrm>
            <a:off x="4381488" y="3509736"/>
            <a:ext cx="2214578" cy="2651105"/>
          </a:xfrm>
          <a:prstGeom prst="rect">
            <a:avLst/>
          </a:prstGeom>
          <a:noFill/>
          <a:ln w="9525">
            <a:noFill/>
            <a:miter lim="800000"/>
            <a:headEnd/>
            <a:tailEnd/>
          </a:ln>
        </p:spPr>
      </p:pic>
      <p:graphicFrame>
        <p:nvGraphicFramePr>
          <p:cNvPr id="6" name="다이어그램 5"/>
          <p:cNvGraphicFramePr/>
          <p:nvPr>
            <p:extLst>
              <p:ext uri="{D42A27DB-BD31-4B8C-83A1-F6EECF244321}">
                <p14:modId xmlns:p14="http://schemas.microsoft.com/office/powerpoint/2010/main" val="734303171"/>
              </p:ext>
            </p:extLst>
          </p:nvPr>
        </p:nvGraphicFramePr>
        <p:xfrm>
          <a:off x="2729561" y="1080843"/>
          <a:ext cx="6572296" cy="121444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7" name="다이어그램 6"/>
          <p:cNvGraphicFramePr/>
          <p:nvPr>
            <p:extLst>
              <p:ext uri="{D42A27DB-BD31-4B8C-83A1-F6EECF244321}">
                <p14:modId xmlns:p14="http://schemas.microsoft.com/office/powerpoint/2010/main" val="1608512989"/>
              </p:ext>
            </p:extLst>
          </p:nvPr>
        </p:nvGraphicFramePr>
        <p:xfrm>
          <a:off x="2729561" y="2144555"/>
          <a:ext cx="6572296" cy="1214446"/>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pic>
        <p:nvPicPr>
          <p:cNvPr id="66562" name="Picture 2" descr="http://blogs.psychologytoday.com/files/u45/email-at1.gif"/>
          <p:cNvPicPr>
            <a:picLocks noGrp="1" noChangeAspect="1" noChangeArrowheads="1"/>
          </p:cNvPicPr>
          <p:nvPr>
            <p:ph sz="half" idx="4294967295"/>
          </p:nvPr>
        </p:nvPicPr>
        <p:blipFill>
          <a:blip r:embed="rId21" cstate="print"/>
          <a:srcRect/>
          <a:stretch>
            <a:fillRect/>
          </a:stretch>
        </p:blipFill>
        <p:spPr bwMode="auto">
          <a:xfrm>
            <a:off x="3248352" y="5546963"/>
            <a:ext cx="1061699" cy="748855"/>
          </a:xfrm>
          <a:prstGeom prst="rect">
            <a:avLst/>
          </a:prstGeom>
          <a:noFill/>
        </p:spPr>
      </p:pic>
      <p:sp>
        <p:nvSpPr>
          <p:cNvPr id="18" name="직사각형 17"/>
          <p:cNvSpPr/>
          <p:nvPr/>
        </p:nvSpPr>
        <p:spPr bwMode="auto">
          <a:xfrm>
            <a:off x="2666976" y="1080843"/>
            <a:ext cx="1928826" cy="1143008"/>
          </a:xfrm>
          <a:prstGeom prst="rect">
            <a:avLst/>
          </a:prstGeom>
          <a:solidFill>
            <a:srgbClr val="FF0000">
              <a:alpha val="1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latinLnBrk="0">
              <a:spcBef>
                <a:spcPct val="0"/>
              </a:spcBef>
              <a:spcAft>
                <a:spcPct val="0"/>
              </a:spcAft>
            </a:pPr>
            <a:endParaRPr lang="ko-KR" altLang="en-US" sz="2400">
              <a:latin typeface="Arial" charset="0"/>
            </a:endParaRPr>
          </a:p>
        </p:txBody>
      </p:sp>
      <p:sp>
        <p:nvSpPr>
          <p:cNvPr id="20" name="직사각형 19"/>
          <p:cNvSpPr/>
          <p:nvPr/>
        </p:nvSpPr>
        <p:spPr bwMode="auto">
          <a:xfrm>
            <a:off x="4301197" y="1080843"/>
            <a:ext cx="1928826" cy="1143008"/>
          </a:xfrm>
          <a:prstGeom prst="rect">
            <a:avLst/>
          </a:prstGeom>
          <a:solidFill>
            <a:srgbClr val="FF0000">
              <a:alpha val="1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latinLnBrk="0">
              <a:spcBef>
                <a:spcPct val="0"/>
              </a:spcBef>
              <a:spcAft>
                <a:spcPct val="0"/>
              </a:spcAft>
            </a:pPr>
            <a:endParaRPr lang="ko-KR" altLang="en-US" sz="2400">
              <a:latin typeface="Arial" charset="0"/>
            </a:endParaRPr>
          </a:p>
        </p:txBody>
      </p:sp>
      <p:sp>
        <p:nvSpPr>
          <p:cNvPr id="21" name="직사각형 20"/>
          <p:cNvSpPr/>
          <p:nvPr/>
        </p:nvSpPr>
        <p:spPr bwMode="auto">
          <a:xfrm>
            <a:off x="5872833" y="1080843"/>
            <a:ext cx="1928826" cy="1143008"/>
          </a:xfrm>
          <a:prstGeom prst="rect">
            <a:avLst/>
          </a:prstGeom>
          <a:solidFill>
            <a:srgbClr val="FF0000">
              <a:alpha val="1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latinLnBrk="0">
              <a:spcBef>
                <a:spcPct val="0"/>
              </a:spcBef>
              <a:spcAft>
                <a:spcPct val="0"/>
              </a:spcAft>
            </a:pPr>
            <a:endParaRPr lang="ko-KR" altLang="en-US" sz="2400">
              <a:latin typeface="Arial" charset="0"/>
            </a:endParaRPr>
          </a:p>
        </p:txBody>
      </p:sp>
      <p:sp>
        <p:nvSpPr>
          <p:cNvPr id="23" name="직사각형 22"/>
          <p:cNvSpPr/>
          <p:nvPr/>
        </p:nvSpPr>
        <p:spPr bwMode="auto">
          <a:xfrm>
            <a:off x="7444469" y="1088063"/>
            <a:ext cx="1928826" cy="1143008"/>
          </a:xfrm>
          <a:prstGeom prst="rect">
            <a:avLst/>
          </a:prstGeom>
          <a:solidFill>
            <a:srgbClr val="FF0000">
              <a:alpha val="1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latinLnBrk="0">
              <a:spcBef>
                <a:spcPct val="0"/>
              </a:spcBef>
              <a:spcAft>
                <a:spcPct val="0"/>
              </a:spcAft>
            </a:pPr>
            <a:endParaRPr lang="ko-KR" altLang="en-US" sz="2400">
              <a:latin typeface="Arial" charset="0"/>
            </a:endParaRPr>
          </a:p>
        </p:txBody>
      </p:sp>
      <p:sp>
        <p:nvSpPr>
          <p:cNvPr id="24" name="직사각형 23"/>
          <p:cNvSpPr/>
          <p:nvPr/>
        </p:nvSpPr>
        <p:spPr bwMode="auto">
          <a:xfrm>
            <a:off x="2658123" y="2223851"/>
            <a:ext cx="1928826" cy="1143008"/>
          </a:xfrm>
          <a:prstGeom prst="rect">
            <a:avLst/>
          </a:prstGeom>
          <a:solidFill>
            <a:srgbClr val="FF0000">
              <a:alpha val="1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latinLnBrk="0">
              <a:spcBef>
                <a:spcPct val="0"/>
              </a:spcBef>
              <a:spcAft>
                <a:spcPct val="0"/>
              </a:spcAft>
            </a:pPr>
            <a:endParaRPr lang="ko-KR" altLang="en-US" sz="2400">
              <a:latin typeface="Arial" charset="0"/>
            </a:endParaRPr>
          </a:p>
        </p:txBody>
      </p:sp>
      <p:sp>
        <p:nvSpPr>
          <p:cNvPr id="25" name="직사각형 24"/>
          <p:cNvSpPr/>
          <p:nvPr/>
        </p:nvSpPr>
        <p:spPr bwMode="auto">
          <a:xfrm>
            <a:off x="4301197" y="2223851"/>
            <a:ext cx="1928826" cy="1143008"/>
          </a:xfrm>
          <a:prstGeom prst="rect">
            <a:avLst/>
          </a:prstGeom>
          <a:solidFill>
            <a:srgbClr val="FF0000">
              <a:alpha val="1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latinLnBrk="0">
              <a:spcBef>
                <a:spcPct val="0"/>
              </a:spcBef>
              <a:spcAft>
                <a:spcPct val="0"/>
              </a:spcAft>
            </a:pPr>
            <a:endParaRPr lang="ko-KR" altLang="en-US" sz="2400">
              <a:latin typeface="Arial" charset="0"/>
            </a:endParaRPr>
          </a:p>
        </p:txBody>
      </p:sp>
      <p:sp>
        <p:nvSpPr>
          <p:cNvPr id="26" name="직사각형 25"/>
          <p:cNvSpPr/>
          <p:nvPr/>
        </p:nvSpPr>
        <p:spPr bwMode="auto">
          <a:xfrm>
            <a:off x="5872833" y="2223851"/>
            <a:ext cx="1928826" cy="1143008"/>
          </a:xfrm>
          <a:prstGeom prst="rect">
            <a:avLst/>
          </a:prstGeom>
          <a:solidFill>
            <a:srgbClr val="FF0000">
              <a:alpha val="1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latinLnBrk="0">
              <a:spcBef>
                <a:spcPct val="0"/>
              </a:spcBef>
              <a:spcAft>
                <a:spcPct val="0"/>
              </a:spcAft>
            </a:pPr>
            <a:endParaRPr lang="ko-KR" altLang="en-US" sz="2400">
              <a:latin typeface="Arial" charset="0"/>
            </a:endParaRPr>
          </a:p>
        </p:txBody>
      </p:sp>
      <p:grpSp>
        <p:nvGrpSpPr>
          <p:cNvPr id="36" name="그룹 35"/>
          <p:cNvGrpSpPr/>
          <p:nvPr/>
        </p:nvGrpSpPr>
        <p:grpSpPr>
          <a:xfrm>
            <a:off x="6810380" y="3509735"/>
            <a:ext cx="3571900" cy="1871902"/>
            <a:chOff x="5286380" y="3914552"/>
            <a:chExt cx="3571900" cy="1871902"/>
          </a:xfrm>
        </p:grpSpPr>
        <p:sp>
          <p:nvSpPr>
            <p:cNvPr id="34" name="Rectangle 3"/>
            <p:cNvSpPr txBox="1">
              <a:spLocks noChangeArrowheads="1"/>
            </p:cNvSpPr>
            <p:nvPr/>
          </p:nvSpPr>
          <p:spPr>
            <a:xfrm>
              <a:off x="5429256" y="4500570"/>
              <a:ext cx="3429024" cy="1285884"/>
            </a:xfrm>
            <a:prstGeom prst="rect">
              <a:avLst/>
            </a:prstGeom>
          </p:spPr>
          <p:txBody>
            <a:bodyPr/>
            <a:lstStyle/>
            <a:p>
              <a:pPr marL="252000" indent="-514350" fontAlgn="base">
                <a:lnSpc>
                  <a:spcPct val="120000"/>
                </a:lnSpc>
                <a:spcBef>
                  <a:spcPct val="0"/>
                </a:spcBef>
                <a:spcAft>
                  <a:spcPct val="0"/>
                </a:spcAft>
                <a:defRPr/>
              </a:pPr>
              <a:r>
                <a:rPr lang="en-US" altLang="ko-KR" kern="0" dirty="0">
                  <a:solidFill>
                    <a:srgbClr val="5F5F5F"/>
                  </a:solidFill>
                  <a:latin typeface="HY견고딕" pitchFamily="18" charset="-127"/>
                  <a:ea typeface="HY견고딕" pitchFamily="18" charset="-127"/>
                </a:rPr>
                <a:t>: ARPA(</a:t>
              </a:r>
              <a:r>
                <a:rPr lang="ko-KR" altLang="en-US" kern="0" dirty="0" err="1">
                  <a:solidFill>
                    <a:srgbClr val="5F5F5F"/>
                  </a:solidFill>
                  <a:latin typeface="HY견고딕" pitchFamily="18" charset="-127"/>
                  <a:ea typeface="HY견고딕" pitchFamily="18" charset="-127"/>
                </a:rPr>
                <a:t>미국방연구소</a:t>
              </a:r>
              <a:r>
                <a:rPr lang="en-US" altLang="ko-KR" kern="0" dirty="0">
                  <a:solidFill>
                    <a:srgbClr val="5F5F5F"/>
                  </a:solidFill>
                  <a:latin typeface="HY견고딕" pitchFamily="18" charset="-127"/>
                  <a:ea typeface="HY견고딕" pitchFamily="18" charset="-127"/>
                </a:rPr>
                <a:t>)</a:t>
              </a:r>
              <a:r>
                <a:rPr lang="ko-KR" altLang="en-US" kern="0" dirty="0">
                  <a:solidFill>
                    <a:srgbClr val="5F5F5F"/>
                  </a:solidFill>
                  <a:latin typeface="HY견고딕" pitchFamily="18" charset="-127"/>
                  <a:ea typeface="HY견고딕" pitchFamily="18" charset="-127"/>
                </a:rPr>
                <a:t>에서</a:t>
              </a:r>
              <a:r>
                <a:rPr lang="en-US" altLang="ko-KR" kern="0" dirty="0">
                  <a:solidFill>
                    <a:srgbClr val="5F5F5F"/>
                  </a:solidFill>
                  <a:latin typeface="HY견고딕" pitchFamily="18" charset="-127"/>
                  <a:ea typeface="HY견고딕" pitchFamily="18" charset="-127"/>
                </a:rPr>
                <a:t> </a:t>
              </a:r>
              <a:r>
                <a:rPr lang="ko-KR" altLang="en-US" kern="0" dirty="0">
                  <a:solidFill>
                    <a:srgbClr val="5F5F5F"/>
                  </a:solidFill>
                  <a:latin typeface="HY견고딕" pitchFamily="18" charset="-127"/>
                  <a:ea typeface="HY견고딕" pitchFamily="18" charset="-127"/>
                </a:rPr>
                <a:t>지정한 </a:t>
              </a:r>
              <a:r>
                <a:rPr lang="en-US" altLang="ko-KR" kern="0" dirty="0">
                  <a:solidFill>
                    <a:srgbClr val="5F5F5F"/>
                  </a:solidFill>
                  <a:latin typeface="HY견고딕" pitchFamily="18" charset="-127"/>
                  <a:ea typeface="HY견고딕" pitchFamily="18" charset="-127"/>
                </a:rPr>
                <a:t>4</a:t>
              </a:r>
              <a:r>
                <a:rPr lang="ko-KR" altLang="en-US" kern="0" dirty="0">
                  <a:solidFill>
                    <a:srgbClr val="5F5F5F"/>
                  </a:solidFill>
                  <a:latin typeface="HY견고딕" pitchFamily="18" charset="-127"/>
                  <a:ea typeface="HY견고딕" pitchFamily="18" charset="-127"/>
                </a:rPr>
                <a:t>곳을 연결한 최초의 네트워크</a:t>
              </a:r>
              <a:endParaRPr lang="en-US" altLang="ko-KR" kern="0" dirty="0">
                <a:solidFill>
                  <a:srgbClr val="5F5F5F"/>
                </a:solidFill>
                <a:latin typeface="HY견고딕" pitchFamily="18" charset="-127"/>
                <a:ea typeface="HY견고딕" pitchFamily="18" charset="-127"/>
              </a:endParaRPr>
            </a:p>
          </p:txBody>
        </p:sp>
        <p:sp>
          <p:nvSpPr>
            <p:cNvPr id="35" name="직사각형 34"/>
            <p:cNvSpPr/>
            <p:nvPr/>
          </p:nvSpPr>
          <p:spPr>
            <a:xfrm>
              <a:off x="5286380" y="3914552"/>
              <a:ext cx="2214578" cy="44314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ln>
                    <a:solidFill>
                      <a:schemeClr val="bg1">
                        <a:alpha val="15000"/>
                      </a:schemeClr>
                    </a:solidFill>
                  </a:ln>
                  <a:latin typeface="HY견고딕" pitchFamily="18" charset="-127"/>
                  <a:ea typeface="HY견고딕" pitchFamily="18" charset="-127"/>
                </a:rPr>
                <a:t>ARPANET</a:t>
              </a:r>
            </a:p>
          </p:txBody>
        </p:sp>
      </p:grpSp>
      <p:grpSp>
        <p:nvGrpSpPr>
          <p:cNvPr id="37" name="그룹 36"/>
          <p:cNvGrpSpPr/>
          <p:nvPr/>
        </p:nvGrpSpPr>
        <p:grpSpPr>
          <a:xfrm>
            <a:off x="6810380" y="3509735"/>
            <a:ext cx="3571900" cy="1871902"/>
            <a:chOff x="5286380" y="3914552"/>
            <a:chExt cx="3571900" cy="1871902"/>
          </a:xfrm>
        </p:grpSpPr>
        <p:sp>
          <p:nvSpPr>
            <p:cNvPr id="38" name="Rectangle 3"/>
            <p:cNvSpPr txBox="1">
              <a:spLocks noChangeArrowheads="1"/>
            </p:cNvSpPr>
            <p:nvPr/>
          </p:nvSpPr>
          <p:spPr>
            <a:xfrm>
              <a:off x="5429256" y="4500570"/>
              <a:ext cx="3429024" cy="1285884"/>
            </a:xfrm>
            <a:prstGeom prst="rect">
              <a:avLst/>
            </a:prstGeom>
          </p:spPr>
          <p:txBody>
            <a:bodyPr/>
            <a:lstStyle/>
            <a:p>
              <a:pPr marL="252000" indent="-514350" fontAlgn="base">
                <a:lnSpc>
                  <a:spcPct val="120000"/>
                </a:lnSpc>
                <a:spcBef>
                  <a:spcPct val="0"/>
                </a:spcBef>
                <a:spcAft>
                  <a:spcPct val="0"/>
                </a:spcAft>
                <a:defRPr/>
              </a:pPr>
              <a:r>
                <a:rPr lang="en-US" altLang="ko-KR" kern="0" dirty="0">
                  <a:solidFill>
                    <a:srgbClr val="5F5F5F"/>
                  </a:solidFill>
                  <a:latin typeface="HY견고딕" pitchFamily="18" charset="-127"/>
                  <a:ea typeface="HY견고딕" pitchFamily="18" charset="-127"/>
                </a:rPr>
                <a:t>: </a:t>
              </a:r>
              <a:r>
                <a:rPr lang="ko-KR" altLang="en-US" kern="0" dirty="0">
                  <a:solidFill>
                    <a:srgbClr val="5F5F5F"/>
                  </a:solidFill>
                  <a:latin typeface="HY견고딕" pitchFamily="18" charset="-127"/>
                  <a:ea typeface="HY견고딕" pitchFamily="18" charset="-127"/>
                </a:rPr>
                <a:t>엔지니어 </a:t>
              </a:r>
              <a:r>
                <a:rPr lang="ko-KR" altLang="en-US" kern="0" dirty="0" err="1">
                  <a:solidFill>
                    <a:srgbClr val="5F5F5F"/>
                  </a:solidFill>
                  <a:latin typeface="HY견고딕" pitchFamily="18" charset="-127"/>
                  <a:ea typeface="HY견고딕" pitchFamily="18" charset="-127"/>
                </a:rPr>
                <a:t>톰</a:t>
              </a:r>
              <a:r>
                <a:rPr lang="ko-KR" altLang="en-US" kern="0" dirty="0">
                  <a:solidFill>
                    <a:srgbClr val="5F5F5F"/>
                  </a:solidFill>
                  <a:latin typeface="HY견고딕" pitchFamily="18" charset="-127"/>
                  <a:ea typeface="HY견고딕" pitchFamily="18" charset="-127"/>
                </a:rPr>
                <a:t> 린슨</a:t>
              </a:r>
              <a:r>
                <a:rPr lang="en-US" altLang="ko-KR" kern="0" dirty="0">
                  <a:solidFill>
                    <a:srgbClr val="5F5F5F"/>
                  </a:solidFill>
                  <a:latin typeface="HY견고딕" pitchFamily="18" charset="-127"/>
                  <a:ea typeface="HY견고딕" pitchFamily="18" charset="-127"/>
                </a:rPr>
                <a:t>(Ray Tomlinson)</a:t>
              </a:r>
              <a:r>
                <a:rPr lang="ko-KR" altLang="en-US" kern="0" dirty="0">
                  <a:solidFill>
                    <a:srgbClr val="5F5F5F"/>
                  </a:solidFill>
                  <a:latin typeface="HY견고딕" pitchFamily="18" charset="-127"/>
                  <a:ea typeface="HY견고딕" pitchFamily="18" charset="-127"/>
                </a:rPr>
                <a:t>개발</a:t>
              </a:r>
              <a:r>
                <a:rPr lang="en-US" altLang="ko-KR" kern="0" dirty="0">
                  <a:solidFill>
                    <a:srgbClr val="5F5F5F"/>
                  </a:solidFill>
                  <a:latin typeface="HY견고딕" pitchFamily="18" charset="-127"/>
                  <a:ea typeface="HY견고딕" pitchFamily="18" charset="-127"/>
                </a:rPr>
                <a:t>, @</a:t>
              </a:r>
              <a:r>
                <a:rPr lang="ko-KR" altLang="en-US" kern="0" dirty="0">
                  <a:solidFill>
                    <a:srgbClr val="5F5F5F"/>
                  </a:solidFill>
                  <a:latin typeface="HY견고딕" pitchFamily="18" charset="-127"/>
                  <a:ea typeface="HY견고딕" pitchFamily="18" charset="-127"/>
                </a:rPr>
                <a:t>은 키보드에서 사용자 이름에 전혀 쓰이지 않아 선택했다고 함</a:t>
              </a:r>
              <a:endParaRPr lang="en-US" altLang="ko-KR" kern="0" dirty="0">
                <a:solidFill>
                  <a:srgbClr val="5F5F5F"/>
                </a:solidFill>
                <a:latin typeface="HY견고딕" pitchFamily="18" charset="-127"/>
                <a:ea typeface="HY견고딕" pitchFamily="18" charset="-127"/>
              </a:endParaRPr>
            </a:p>
          </p:txBody>
        </p:sp>
        <p:sp>
          <p:nvSpPr>
            <p:cNvPr id="39" name="직사각형 38"/>
            <p:cNvSpPr/>
            <p:nvPr/>
          </p:nvSpPr>
          <p:spPr>
            <a:xfrm>
              <a:off x="5286380" y="3914552"/>
              <a:ext cx="2214578" cy="44314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ln>
                    <a:solidFill>
                      <a:schemeClr val="bg1">
                        <a:alpha val="15000"/>
                      </a:schemeClr>
                    </a:solidFill>
                  </a:ln>
                  <a:latin typeface="HY견고딕" pitchFamily="18" charset="-127"/>
                  <a:ea typeface="HY견고딕" pitchFamily="18" charset="-127"/>
                </a:rPr>
                <a:t>E-MAIL</a:t>
              </a:r>
            </a:p>
          </p:txBody>
        </p:sp>
      </p:grpSp>
      <p:pic>
        <p:nvPicPr>
          <p:cNvPr id="2055" name="Picture 7"/>
          <p:cNvPicPr>
            <a:picLocks noChangeAspect="1" noChangeArrowheads="1"/>
          </p:cNvPicPr>
          <p:nvPr/>
        </p:nvPicPr>
        <p:blipFill>
          <a:blip r:embed="rId22" cstate="print"/>
          <a:srcRect/>
          <a:stretch>
            <a:fillRect/>
          </a:stretch>
        </p:blipFill>
        <p:spPr bwMode="auto">
          <a:xfrm>
            <a:off x="1998890" y="3490697"/>
            <a:ext cx="1953971" cy="1947865"/>
          </a:xfrm>
          <a:prstGeom prst="rect">
            <a:avLst/>
          </a:prstGeom>
          <a:noFill/>
          <a:ln w="9525">
            <a:noFill/>
            <a:miter lim="800000"/>
            <a:headEnd/>
            <a:tailEnd/>
          </a:ln>
        </p:spPr>
      </p:pic>
      <p:grpSp>
        <p:nvGrpSpPr>
          <p:cNvPr id="41" name="그룹 40"/>
          <p:cNvGrpSpPr/>
          <p:nvPr/>
        </p:nvGrpSpPr>
        <p:grpSpPr>
          <a:xfrm>
            <a:off x="6810380" y="3509735"/>
            <a:ext cx="3571900" cy="1886416"/>
            <a:chOff x="5286380" y="3900038"/>
            <a:chExt cx="3571900" cy="1886416"/>
          </a:xfrm>
        </p:grpSpPr>
        <p:sp>
          <p:nvSpPr>
            <p:cNvPr id="42" name="Rectangle 3"/>
            <p:cNvSpPr txBox="1">
              <a:spLocks noChangeArrowheads="1"/>
            </p:cNvSpPr>
            <p:nvPr/>
          </p:nvSpPr>
          <p:spPr>
            <a:xfrm>
              <a:off x="5429256" y="4500570"/>
              <a:ext cx="3429024" cy="1285884"/>
            </a:xfrm>
            <a:prstGeom prst="rect">
              <a:avLst/>
            </a:prstGeom>
          </p:spPr>
          <p:txBody>
            <a:bodyPr/>
            <a:lstStyle/>
            <a:p>
              <a:pPr marL="252000" indent="-514350" fontAlgn="base">
                <a:lnSpc>
                  <a:spcPct val="120000"/>
                </a:lnSpc>
                <a:spcBef>
                  <a:spcPct val="0"/>
                </a:spcBef>
                <a:spcAft>
                  <a:spcPct val="0"/>
                </a:spcAft>
                <a:defRPr/>
              </a:pPr>
              <a:r>
                <a:rPr lang="en-US" altLang="ko-KR" kern="0" dirty="0">
                  <a:solidFill>
                    <a:srgbClr val="5F5F5F"/>
                  </a:solidFill>
                  <a:latin typeface="HY견고딕" pitchFamily="18" charset="-127"/>
                  <a:ea typeface="HY견고딕" pitchFamily="18" charset="-127"/>
                </a:rPr>
                <a:t>: </a:t>
              </a:r>
              <a:r>
                <a:rPr lang="ko-KR" altLang="en-US" kern="0" dirty="0">
                  <a:solidFill>
                    <a:srgbClr val="5F5F5F"/>
                  </a:solidFill>
                  <a:latin typeface="HY견고딕" pitchFamily="18" charset="-127"/>
                  <a:ea typeface="HY견고딕" pitchFamily="18" charset="-127"/>
                </a:rPr>
                <a:t>네트워크 상에서 데이터 교환을 위한 규약으로</a:t>
              </a:r>
              <a:r>
                <a:rPr lang="en-US" altLang="ko-KR" kern="0" dirty="0">
                  <a:solidFill>
                    <a:srgbClr val="5F5F5F"/>
                  </a:solidFill>
                  <a:latin typeface="HY견고딕" pitchFamily="18" charset="-127"/>
                  <a:ea typeface="HY견고딕" pitchFamily="18" charset="-127"/>
                </a:rPr>
                <a:t>, 1982</a:t>
              </a:r>
              <a:r>
                <a:rPr lang="ko-KR" altLang="en-US" kern="0" dirty="0">
                  <a:solidFill>
                    <a:srgbClr val="5F5F5F"/>
                  </a:solidFill>
                  <a:latin typeface="HY견고딕" pitchFamily="18" charset="-127"/>
                  <a:ea typeface="HY견고딕" pitchFamily="18" charset="-127"/>
                </a:rPr>
                <a:t>년에 완전한 형태를 갖춤</a:t>
              </a:r>
              <a:endParaRPr lang="en-US" altLang="ko-KR" kern="0" dirty="0">
                <a:solidFill>
                  <a:srgbClr val="5F5F5F"/>
                </a:solidFill>
                <a:latin typeface="HY견고딕" pitchFamily="18" charset="-127"/>
                <a:ea typeface="HY견고딕" pitchFamily="18" charset="-127"/>
              </a:endParaRPr>
            </a:p>
          </p:txBody>
        </p:sp>
        <p:sp>
          <p:nvSpPr>
            <p:cNvPr id="43" name="직사각형 42"/>
            <p:cNvSpPr/>
            <p:nvPr/>
          </p:nvSpPr>
          <p:spPr>
            <a:xfrm>
              <a:off x="5286380" y="3900038"/>
              <a:ext cx="2214578" cy="44314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ln>
                    <a:solidFill>
                      <a:schemeClr val="bg1">
                        <a:alpha val="15000"/>
                      </a:schemeClr>
                    </a:solidFill>
                  </a:ln>
                  <a:latin typeface="HY견고딕" pitchFamily="18" charset="-127"/>
                  <a:ea typeface="HY견고딕" pitchFamily="18" charset="-127"/>
                </a:rPr>
                <a:t>TCP/IP</a:t>
              </a:r>
            </a:p>
          </p:txBody>
        </p:sp>
      </p:grpSp>
      <p:grpSp>
        <p:nvGrpSpPr>
          <p:cNvPr id="44" name="그룹 43"/>
          <p:cNvGrpSpPr/>
          <p:nvPr/>
        </p:nvGrpSpPr>
        <p:grpSpPr>
          <a:xfrm>
            <a:off x="6810380" y="3509735"/>
            <a:ext cx="3571900" cy="1886416"/>
            <a:chOff x="5286380" y="3900038"/>
            <a:chExt cx="3571900" cy="1886416"/>
          </a:xfrm>
        </p:grpSpPr>
        <p:sp>
          <p:nvSpPr>
            <p:cNvPr id="45" name="Rectangle 3"/>
            <p:cNvSpPr txBox="1">
              <a:spLocks noChangeArrowheads="1"/>
            </p:cNvSpPr>
            <p:nvPr/>
          </p:nvSpPr>
          <p:spPr>
            <a:xfrm>
              <a:off x="5429256" y="4500570"/>
              <a:ext cx="3429024" cy="1285884"/>
            </a:xfrm>
            <a:prstGeom prst="rect">
              <a:avLst/>
            </a:prstGeom>
          </p:spPr>
          <p:txBody>
            <a:bodyPr/>
            <a:lstStyle/>
            <a:p>
              <a:pPr marL="252000" indent="-514350">
                <a:lnSpc>
                  <a:spcPct val="120000"/>
                </a:lnSpc>
                <a:defRPr/>
              </a:pPr>
              <a:r>
                <a:rPr lang="en-US" altLang="ko-KR" kern="0" dirty="0">
                  <a:solidFill>
                    <a:srgbClr val="5F5F5F"/>
                  </a:solidFill>
                  <a:latin typeface="HY견고딕" pitchFamily="18" charset="-127"/>
                  <a:ea typeface="HY견고딕" pitchFamily="18" charset="-127"/>
                </a:rPr>
                <a:t>: ARPANET</a:t>
              </a:r>
              <a:r>
                <a:rPr lang="ko-KR" altLang="en-US" kern="0" dirty="0">
                  <a:solidFill>
                    <a:srgbClr val="5F5F5F"/>
                  </a:solidFill>
                  <a:latin typeface="HY견고딕" pitchFamily="18" charset="-127"/>
                  <a:ea typeface="HY견고딕" pitchFamily="18" charset="-127"/>
                </a:rPr>
                <a:t>을 </a:t>
              </a:r>
              <a:r>
                <a:rPr lang="en-US" altLang="ko-KR" kern="0" dirty="0" err="1">
                  <a:solidFill>
                    <a:srgbClr val="5F5F5F"/>
                  </a:solidFill>
                  <a:latin typeface="HY견고딕" pitchFamily="18" charset="-127"/>
                  <a:ea typeface="HY견고딕" pitchFamily="18" charset="-127"/>
                </a:rPr>
                <a:t>MILNet</a:t>
              </a:r>
              <a:r>
                <a:rPr lang="en-US" altLang="ko-KR" kern="0" dirty="0">
                  <a:solidFill>
                    <a:srgbClr val="5F5F5F"/>
                  </a:solidFill>
                  <a:latin typeface="HY견고딕" pitchFamily="18" charset="-127"/>
                  <a:ea typeface="HY견고딕" pitchFamily="18" charset="-127"/>
                </a:rPr>
                <a:t>(</a:t>
              </a:r>
              <a:r>
                <a:rPr lang="ko-KR" altLang="en-US" kern="0" dirty="0">
                  <a:solidFill>
                    <a:srgbClr val="5F5F5F"/>
                  </a:solidFill>
                  <a:latin typeface="HY견고딕" pitchFamily="18" charset="-127"/>
                  <a:ea typeface="HY견고딕" pitchFamily="18" charset="-127"/>
                </a:rPr>
                <a:t>군사용</a:t>
              </a:r>
              <a:r>
                <a:rPr lang="en-US" altLang="ko-KR" kern="0" dirty="0">
                  <a:solidFill>
                    <a:srgbClr val="5F5F5F"/>
                  </a:solidFill>
                  <a:latin typeface="HY견고딕" pitchFamily="18" charset="-127"/>
                  <a:ea typeface="HY견고딕" pitchFamily="18" charset="-127"/>
                </a:rPr>
                <a:t>)</a:t>
              </a:r>
              <a:r>
                <a:rPr lang="ko-KR" altLang="en-US" kern="0" dirty="0">
                  <a:solidFill>
                    <a:srgbClr val="5F5F5F"/>
                  </a:solidFill>
                  <a:latin typeface="HY견고딕" pitchFamily="18" charset="-127"/>
                  <a:ea typeface="HY견고딕" pitchFamily="18" charset="-127"/>
                </a:rPr>
                <a:t>과 </a:t>
              </a:r>
              <a:r>
                <a:rPr lang="en-US" altLang="ko-KR" kern="0" dirty="0" err="1">
                  <a:solidFill>
                    <a:srgbClr val="5F5F5F"/>
                  </a:solidFill>
                  <a:latin typeface="HY견고딕" pitchFamily="18" charset="-127"/>
                  <a:ea typeface="HY견고딕" pitchFamily="18" charset="-127"/>
                </a:rPr>
                <a:t>ARPNet</a:t>
              </a:r>
              <a:r>
                <a:rPr lang="en-US" altLang="ko-KR" kern="0" dirty="0">
                  <a:solidFill>
                    <a:srgbClr val="5F5F5F"/>
                  </a:solidFill>
                  <a:latin typeface="HY견고딕" pitchFamily="18" charset="-127"/>
                  <a:ea typeface="HY견고딕" pitchFamily="18" charset="-127"/>
                </a:rPr>
                <a:t>(</a:t>
              </a:r>
              <a:r>
                <a:rPr lang="ko-KR" altLang="en-US" kern="0" dirty="0">
                  <a:solidFill>
                    <a:srgbClr val="5F5F5F"/>
                  </a:solidFill>
                  <a:latin typeface="HY견고딕" pitchFamily="18" charset="-127"/>
                  <a:ea typeface="HY견고딕" pitchFamily="18" charset="-127"/>
                </a:rPr>
                <a:t>연구용</a:t>
              </a:r>
              <a:r>
                <a:rPr lang="en-US" altLang="ko-KR" kern="0" dirty="0">
                  <a:solidFill>
                    <a:srgbClr val="5F5F5F"/>
                  </a:solidFill>
                  <a:latin typeface="HY견고딕" pitchFamily="18" charset="-127"/>
                  <a:ea typeface="HY견고딕" pitchFamily="18" charset="-127"/>
                </a:rPr>
                <a:t>)</a:t>
              </a:r>
              <a:r>
                <a:rPr lang="ko-KR" altLang="en-US" kern="0" dirty="0">
                  <a:solidFill>
                    <a:srgbClr val="5F5F5F"/>
                  </a:solidFill>
                  <a:latin typeface="HY견고딕" pitchFamily="18" charset="-127"/>
                  <a:ea typeface="HY견고딕" pitchFamily="18" charset="-127"/>
                </a:rPr>
                <a:t>으로 분리</a:t>
              </a:r>
              <a:endParaRPr lang="en-US" altLang="ko-KR" kern="0" dirty="0">
                <a:solidFill>
                  <a:srgbClr val="5F5F5F"/>
                </a:solidFill>
                <a:latin typeface="HY견고딕" pitchFamily="18" charset="-127"/>
                <a:ea typeface="HY견고딕" pitchFamily="18" charset="-127"/>
              </a:endParaRPr>
            </a:p>
          </p:txBody>
        </p:sp>
        <p:sp>
          <p:nvSpPr>
            <p:cNvPr id="46" name="직사각형 45"/>
            <p:cNvSpPr/>
            <p:nvPr/>
          </p:nvSpPr>
          <p:spPr>
            <a:xfrm>
              <a:off x="5286380" y="3900038"/>
              <a:ext cx="2214578" cy="44314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ln>
                    <a:solidFill>
                      <a:schemeClr val="bg1">
                        <a:alpha val="15000"/>
                      </a:schemeClr>
                    </a:solidFill>
                  </a:ln>
                  <a:latin typeface="HY견고딕" pitchFamily="18" charset="-127"/>
                  <a:ea typeface="HY견고딕" pitchFamily="18" charset="-127"/>
                </a:rPr>
                <a:t>인터넷의 시작</a:t>
              </a:r>
              <a:endParaRPr lang="en-US" altLang="ko-KR" dirty="0">
                <a:ln>
                  <a:solidFill>
                    <a:schemeClr val="bg1">
                      <a:alpha val="15000"/>
                    </a:schemeClr>
                  </a:solidFill>
                </a:ln>
                <a:latin typeface="HY견고딕" pitchFamily="18" charset="-127"/>
                <a:ea typeface="HY견고딕" pitchFamily="18" charset="-127"/>
              </a:endParaRPr>
            </a:p>
          </p:txBody>
        </p:sp>
      </p:grpSp>
      <p:grpSp>
        <p:nvGrpSpPr>
          <p:cNvPr id="47" name="그룹 46"/>
          <p:cNvGrpSpPr/>
          <p:nvPr/>
        </p:nvGrpSpPr>
        <p:grpSpPr>
          <a:xfrm>
            <a:off x="6810380" y="3509735"/>
            <a:ext cx="3571900" cy="1886416"/>
            <a:chOff x="5286380" y="3900038"/>
            <a:chExt cx="3571900" cy="1886416"/>
          </a:xfrm>
        </p:grpSpPr>
        <p:sp>
          <p:nvSpPr>
            <p:cNvPr id="48" name="Rectangle 3"/>
            <p:cNvSpPr txBox="1">
              <a:spLocks noChangeArrowheads="1"/>
            </p:cNvSpPr>
            <p:nvPr/>
          </p:nvSpPr>
          <p:spPr>
            <a:xfrm>
              <a:off x="5429256" y="4500570"/>
              <a:ext cx="3429024" cy="1285884"/>
            </a:xfrm>
            <a:prstGeom prst="rect">
              <a:avLst/>
            </a:prstGeom>
          </p:spPr>
          <p:txBody>
            <a:bodyPr/>
            <a:lstStyle/>
            <a:p>
              <a:pPr marL="252000" indent="-514350">
                <a:lnSpc>
                  <a:spcPct val="120000"/>
                </a:lnSpc>
                <a:defRPr/>
              </a:pPr>
              <a:r>
                <a:rPr lang="en-US" altLang="ko-KR" kern="0" dirty="0">
                  <a:solidFill>
                    <a:srgbClr val="5F5F5F"/>
                  </a:solidFill>
                  <a:latin typeface="HY견고딕" pitchFamily="18" charset="-127"/>
                  <a:ea typeface="HY견고딕" pitchFamily="18" charset="-127"/>
                </a:rPr>
                <a:t>: </a:t>
              </a:r>
              <a:r>
                <a:rPr lang="ko-KR" altLang="en-US" kern="0" dirty="0">
                  <a:solidFill>
                    <a:srgbClr val="5F5F5F"/>
                  </a:solidFill>
                  <a:latin typeface="HY견고딕" pitchFamily="18" charset="-127"/>
                  <a:ea typeface="HY견고딕" pitchFamily="18" charset="-127"/>
                </a:rPr>
                <a:t>문자로 된 주소</a:t>
              </a:r>
              <a:r>
                <a:rPr lang="en-US" altLang="ko-KR" kern="0" dirty="0">
                  <a:solidFill>
                    <a:srgbClr val="5F5F5F"/>
                  </a:solidFill>
                  <a:latin typeface="HY견고딕" pitchFamily="18" charset="-127"/>
                  <a:ea typeface="HY견고딕" pitchFamily="18" charset="-127"/>
                </a:rPr>
                <a:t>(ex. yahoo.com)</a:t>
              </a:r>
              <a:r>
                <a:rPr lang="ko-KR" altLang="en-US" kern="0" dirty="0">
                  <a:solidFill>
                    <a:srgbClr val="5F5F5F"/>
                  </a:solidFill>
                  <a:latin typeface="HY견고딕" pitchFamily="18" charset="-127"/>
                  <a:ea typeface="HY견고딕" pitchFamily="18" charset="-127"/>
                </a:rPr>
                <a:t>를 </a:t>
              </a:r>
              <a:r>
                <a:rPr lang="en-US" altLang="ko-KR" kern="0" dirty="0">
                  <a:solidFill>
                    <a:srgbClr val="5F5F5F"/>
                  </a:solidFill>
                  <a:latin typeface="HY견고딕" pitchFamily="18" charset="-127"/>
                  <a:ea typeface="HY견고딕" pitchFamily="18" charset="-127"/>
                </a:rPr>
                <a:t>IP </a:t>
              </a:r>
              <a:r>
                <a:rPr lang="ko-KR" altLang="en-US" kern="0" dirty="0">
                  <a:solidFill>
                    <a:srgbClr val="5F5F5F"/>
                  </a:solidFill>
                  <a:latin typeface="HY견고딕" pitchFamily="18" charset="-127"/>
                  <a:ea typeface="HY견고딕" pitchFamily="18" charset="-127"/>
                </a:rPr>
                <a:t>주소</a:t>
              </a:r>
              <a:r>
                <a:rPr lang="en-US" altLang="ko-KR" kern="0" dirty="0">
                  <a:solidFill>
                    <a:srgbClr val="5F5F5F"/>
                  </a:solidFill>
                  <a:latin typeface="HY견고딕" pitchFamily="18" charset="-127"/>
                  <a:ea typeface="HY견고딕" pitchFamily="18" charset="-127"/>
                </a:rPr>
                <a:t>(ex. 209.191.93.53)</a:t>
              </a:r>
              <a:r>
                <a:rPr lang="ko-KR" altLang="en-US" kern="0" dirty="0">
                  <a:solidFill>
                    <a:srgbClr val="5F5F5F"/>
                  </a:solidFill>
                  <a:latin typeface="HY견고딕" pitchFamily="18" charset="-127"/>
                  <a:ea typeface="HY견고딕" pitchFamily="18" charset="-127"/>
                </a:rPr>
                <a:t>로 변환하는 역할을 수행</a:t>
              </a:r>
              <a:endParaRPr lang="en-US" altLang="ko-KR" kern="0" dirty="0">
                <a:solidFill>
                  <a:srgbClr val="5F5F5F"/>
                </a:solidFill>
                <a:latin typeface="HY견고딕" pitchFamily="18" charset="-127"/>
                <a:ea typeface="HY견고딕" pitchFamily="18" charset="-127"/>
              </a:endParaRPr>
            </a:p>
          </p:txBody>
        </p:sp>
        <p:sp>
          <p:nvSpPr>
            <p:cNvPr id="49" name="직사각형 48"/>
            <p:cNvSpPr/>
            <p:nvPr/>
          </p:nvSpPr>
          <p:spPr>
            <a:xfrm>
              <a:off x="5286380" y="3900038"/>
              <a:ext cx="2214578" cy="44314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ln>
                    <a:solidFill>
                      <a:schemeClr val="bg1">
                        <a:alpha val="15000"/>
                      </a:schemeClr>
                    </a:solidFill>
                  </a:ln>
                  <a:latin typeface="HY견고딕" pitchFamily="18" charset="-127"/>
                  <a:ea typeface="HY견고딕" pitchFamily="18" charset="-127"/>
                </a:rPr>
                <a:t>DNS</a:t>
              </a:r>
            </a:p>
          </p:txBody>
        </p:sp>
      </p:grpSp>
      <p:grpSp>
        <p:nvGrpSpPr>
          <p:cNvPr id="50" name="그룹 49"/>
          <p:cNvGrpSpPr/>
          <p:nvPr/>
        </p:nvGrpSpPr>
        <p:grpSpPr>
          <a:xfrm>
            <a:off x="6810380" y="3509735"/>
            <a:ext cx="3571900" cy="1886416"/>
            <a:chOff x="5286380" y="3900038"/>
            <a:chExt cx="3571900" cy="1886416"/>
          </a:xfrm>
        </p:grpSpPr>
        <p:sp>
          <p:nvSpPr>
            <p:cNvPr id="51" name="Rectangle 3"/>
            <p:cNvSpPr txBox="1">
              <a:spLocks noChangeArrowheads="1"/>
            </p:cNvSpPr>
            <p:nvPr/>
          </p:nvSpPr>
          <p:spPr>
            <a:xfrm>
              <a:off x="5429256" y="4500570"/>
              <a:ext cx="3429024" cy="1285884"/>
            </a:xfrm>
            <a:prstGeom prst="rect">
              <a:avLst/>
            </a:prstGeom>
          </p:spPr>
          <p:txBody>
            <a:bodyPr/>
            <a:lstStyle/>
            <a:p>
              <a:pPr marL="252000" indent="-514350">
                <a:lnSpc>
                  <a:spcPct val="120000"/>
                </a:lnSpc>
                <a:defRPr/>
              </a:pPr>
              <a:r>
                <a:rPr lang="en-US" altLang="ko-KR" kern="0" dirty="0">
                  <a:solidFill>
                    <a:srgbClr val="5F5F5F"/>
                  </a:solidFill>
                  <a:latin typeface="HY견고딕" pitchFamily="18" charset="-127"/>
                  <a:ea typeface="HY견고딕" pitchFamily="18" charset="-127"/>
                </a:rPr>
                <a:t>: Internet Relay Chat</a:t>
              </a:r>
              <a:r>
                <a:rPr lang="ko-KR" altLang="en-US" kern="0" dirty="0">
                  <a:solidFill>
                    <a:srgbClr val="5F5F5F"/>
                  </a:solidFill>
                  <a:latin typeface="HY견고딕" pitchFamily="18" charset="-127"/>
                  <a:ea typeface="HY견고딕" pitchFamily="18" charset="-127"/>
                </a:rPr>
                <a:t>의 약자로</a:t>
              </a:r>
              <a:r>
                <a:rPr lang="en-US" altLang="ko-KR" kern="0" dirty="0">
                  <a:solidFill>
                    <a:srgbClr val="5F5F5F"/>
                  </a:solidFill>
                  <a:latin typeface="HY견고딕" pitchFamily="18" charset="-127"/>
                  <a:ea typeface="HY견고딕" pitchFamily="18" charset="-127"/>
                </a:rPr>
                <a:t>, </a:t>
              </a:r>
              <a:r>
                <a:rPr lang="ko-KR" altLang="en-US" kern="0" dirty="0">
                  <a:solidFill>
                    <a:srgbClr val="5F5F5F"/>
                  </a:solidFill>
                  <a:latin typeface="HY견고딕" pitchFamily="18" charset="-127"/>
                  <a:ea typeface="HY견고딕" pitchFamily="18" charset="-127"/>
                </a:rPr>
                <a:t>인터넷 환경에서 실시간 채팅을 가능하게 함</a:t>
              </a:r>
              <a:endParaRPr lang="en-US" altLang="ko-KR" kern="0" dirty="0">
                <a:solidFill>
                  <a:srgbClr val="5F5F5F"/>
                </a:solidFill>
                <a:latin typeface="HY견고딕" pitchFamily="18" charset="-127"/>
                <a:ea typeface="HY견고딕" pitchFamily="18" charset="-127"/>
              </a:endParaRPr>
            </a:p>
          </p:txBody>
        </p:sp>
        <p:sp>
          <p:nvSpPr>
            <p:cNvPr id="52" name="직사각형 51"/>
            <p:cNvSpPr/>
            <p:nvPr/>
          </p:nvSpPr>
          <p:spPr>
            <a:xfrm>
              <a:off x="5286380" y="3900038"/>
              <a:ext cx="2214578" cy="44314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ln>
                    <a:solidFill>
                      <a:schemeClr val="bg1">
                        <a:alpha val="15000"/>
                      </a:schemeClr>
                    </a:solidFill>
                  </a:ln>
                  <a:latin typeface="HY견고딕" pitchFamily="18" charset="-127"/>
                  <a:ea typeface="HY견고딕" pitchFamily="18" charset="-127"/>
                </a:rPr>
                <a:t>IRC</a:t>
              </a:r>
            </a:p>
          </p:txBody>
        </p:sp>
      </p:grpSp>
      <p:grpSp>
        <p:nvGrpSpPr>
          <p:cNvPr id="53" name="그룹 52"/>
          <p:cNvGrpSpPr/>
          <p:nvPr/>
        </p:nvGrpSpPr>
        <p:grpSpPr>
          <a:xfrm>
            <a:off x="6810380" y="3543603"/>
            <a:ext cx="3571900" cy="1894959"/>
            <a:chOff x="5286380" y="3900038"/>
            <a:chExt cx="3571900" cy="1894959"/>
          </a:xfrm>
        </p:grpSpPr>
        <p:sp>
          <p:nvSpPr>
            <p:cNvPr id="54" name="Rectangle 3"/>
            <p:cNvSpPr txBox="1">
              <a:spLocks noChangeArrowheads="1"/>
            </p:cNvSpPr>
            <p:nvPr/>
          </p:nvSpPr>
          <p:spPr>
            <a:xfrm>
              <a:off x="5429256" y="4509113"/>
              <a:ext cx="3429024" cy="1285884"/>
            </a:xfrm>
            <a:prstGeom prst="rect">
              <a:avLst/>
            </a:prstGeom>
          </p:spPr>
          <p:txBody>
            <a:bodyPr/>
            <a:lstStyle/>
            <a:p>
              <a:pPr marL="252000" indent="-514350">
                <a:lnSpc>
                  <a:spcPct val="120000"/>
                </a:lnSpc>
                <a:defRPr/>
              </a:pPr>
              <a:r>
                <a:rPr lang="en-US" altLang="ko-KR" kern="0" dirty="0">
                  <a:solidFill>
                    <a:srgbClr val="5F5F5F"/>
                  </a:solidFill>
                  <a:latin typeface="HY견고딕" pitchFamily="18" charset="-127"/>
                  <a:ea typeface="HY견고딕" pitchFamily="18" charset="-127"/>
                </a:rPr>
                <a:t>: </a:t>
              </a:r>
              <a:r>
                <a:rPr lang="ko-KR" altLang="en-US" kern="0" dirty="0">
                  <a:solidFill>
                    <a:srgbClr val="5F5F5F"/>
                  </a:solidFill>
                  <a:latin typeface="HY견고딕" pitchFamily="18" charset="-127"/>
                  <a:ea typeface="HY견고딕" pitchFamily="18" charset="-127"/>
                </a:rPr>
                <a:t>호스트 수의 변화 </a:t>
              </a:r>
              <a:r>
                <a:rPr lang="en-US" altLang="ko-KR" kern="0" dirty="0">
                  <a:solidFill>
                    <a:srgbClr val="5F5F5F"/>
                  </a:solidFill>
                  <a:latin typeface="HY견고딕" pitchFamily="18" charset="-127"/>
                  <a:ea typeface="HY견고딕" pitchFamily="18" charset="-127"/>
                </a:rPr>
                <a:t>(4</a:t>
              </a:r>
              <a:r>
                <a:rPr lang="ko-KR" altLang="en-US" kern="0" dirty="0">
                  <a:solidFill>
                    <a:srgbClr val="5F5F5F"/>
                  </a:solidFill>
                  <a:latin typeface="HY견고딕" pitchFamily="18" charset="-127"/>
                  <a:ea typeface="HY견고딕" pitchFamily="18" charset="-127"/>
                </a:rPr>
                <a:t>대→</a:t>
              </a:r>
              <a:r>
                <a:rPr lang="en-US" altLang="ko-KR" kern="0" dirty="0">
                  <a:solidFill>
                    <a:srgbClr val="5F5F5F"/>
                  </a:solidFill>
                  <a:latin typeface="HY견고딕" pitchFamily="18" charset="-127"/>
                  <a:ea typeface="HY견고딕" pitchFamily="18" charset="-127"/>
                </a:rPr>
                <a:t>300,000</a:t>
              </a:r>
              <a:r>
                <a:rPr lang="ko-KR" altLang="en-US" kern="0" dirty="0">
                  <a:solidFill>
                    <a:srgbClr val="5F5F5F"/>
                  </a:solidFill>
                  <a:latin typeface="HY견고딕" pitchFamily="18" charset="-127"/>
                  <a:ea typeface="HY견고딕" pitchFamily="18" charset="-127"/>
                </a:rPr>
                <a:t>대 이상</a:t>
              </a:r>
              <a:r>
                <a:rPr lang="en-US" altLang="ko-KR" kern="0" dirty="0">
                  <a:solidFill>
                    <a:srgbClr val="5F5F5F"/>
                  </a:solidFill>
                  <a:latin typeface="HY견고딕" pitchFamily="18" charset="-127"/>
                  <a:ea typeface="HY견고딕" pitchFamily="18" charset="-127"/>
                </a:rPr>
                <a:t>)</a:t>
              </a:r>
            </a:p>
            <a:p>
              <a:pPr marL="252000" indent="-514350">
                <a:lnSpc>
                  <a:spcPct val="120000"/>
                </a:lnSpc>
                <a:defRPr/>
              </a:pPr>
              <a:r>
                <a:rPr lang="en-US" altLang="ko-KR" kern="0" dirty="0">
                  <a:solidFill>
                    <a:srgbClr val="5F5F5F"/>
                  </a:solidFill>
                  <a:latin typeface="HY견고딕" pitchFamily="18" charset="-127"/>
                  <a:ea typeface="HY견고딕" pitchFamily="18" charset="-127"/>
                </a:rPr>
                <a:t>  </a:t>
              </a:r>
            </a:p>
          </p:txBody>
        </p:sp>
        <p:sp>
          <p:nvSpPr>
            <p:cNvPr id="55" name="직사각형 54"/>
            <p:cNvSpPr/>
            <p:nvPr/>
          </p:nvSpPr>
          <p:spPr>
            <a:xfrm>
              <a:off x="5286380" y="3900038"/>
              <a:ext cx="2214578" cy="44314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ln>
                    <a:solidFill>
                      <a:schemeClr val="bg1">
                        <a:alpha val="15000"/>
                      </a:schemeClr>
                    </a:solidFill>
                  </a:ln>
                  <a:latin typeface="HY견고딕" pitchFamily="18" charset="-127"/>
                  <a:ea typeface="HY견고딕" pitchFamily="18" charset="-127"/>
                </a:rPr>
                <a:t>ARPANET </a:t>
              </a:r>
              <a:r>
                <a:rPr lang="ko-KR" altLang="en-US" dirty="0">
                  <a:ln>
                    <a:solidFill>
                      <a:schemeClr val="bg1">
                        <a:alpha val="15000"/>
                      </a:schemeClr>
                    </a:solidFill>
                  </a:ln>
                  <a:latin typeface="HY견고딕" pitchFamily="18" charset="-127"/>
                  <a:ea typeface="HY견고딕" pitchFamily="18" charset="-127"/>
                </a:rPr>
                <a:t>폐지</a:t>
              </a:r>
              <a:endParaRPr lang="en-US" altLang="ko-KR" dirty="0">
                <a:ln>
                  <a:solidFill>
                    <a:schemeClr val="bg1">
                      <a:alpha val="15000"/>
                    </a:schemeClr>
                  </a:solidFill>
                </a:ln>
                <a:latin typeface="HY견고딕" pitchFamily="18" charset="-127"/>
                <a:ea typeface="HY견고딕" pitchFamily="18" charset="-127"/>
              </a:endParaRPr>
            </a:p>
          </p:txBody>
        </p:sp>
      </p:grpSp>
      <p:grpSp>
        <p:nvGrpSpPr>
          <p:cNvPr id="56" name="그룹 55"/>
          <p:cNvGrpSpPr/>
          <p:nvPr/>
        </p:nvGrpSpPr>
        <p:grpSpPr>
          <a:xfrm>
            <a:off x="6810380" y="3509735"/>
            <a:ext cx="3571900" cy="1886416"/>
            <a:chOff x="5286380" y="3900038"/>
            <a:chExt cx="3571900" cy="1886416"/>
          </a:xfrm>
        </p:grpSpPr>
        <p:sp>
          <p:nvSpPr>
            <p:cNvPr id="57" name="Rectangle 3"/>
            <p:cNvSpPr txBox="1">
              <a:spLocks noChangeArrowheads="1"/>
            </p:cNvSpPr>
            <p:nvPr/>
          </p:nvSpPr>
          <p:spPr>
            <a:xfrm>
              <a:off x="5429256" y="4500570"/>
              <a:ext cx="3429024" cy="1285884"/>
            </a:xfrm>
            <a:prstGeom prst="rect">
              <a:avLst/>
            </a:prstGeom>
          </p:spPr>
          <p:txBody>
            <a:bodyPr/>
            <a:lstStyle/>
            <a:p>
              <a:pPr marL="252000" indent="-514350">
                <a:lnSpc>
                  <a:spcPct val="120000"/>
                </a:lnSpc>
                <a:defRPr/>
              </a:pPr>
              <a:r>
                <a:rPr lang="en-US" altLang="ko-KR" kern="0" dirty="0">
                  <a:solidFill>
                    <a:srgbClr val="5F5F5F"/>
                  </a:solidFill>
                  <a:latin typeface="HY견고딕" pitchFamily="18" charset="-127"/>
                  <a:ea typeface="HY견고딕" pitchFamily="18" charset="-127"/>
                </a:rPr>
                <a:t>: World Wide Web</a:t>
              </a:r>
              <a:r>
                <a:rPr lang="ko-KR" altLang="en-US" kern="0" dirty="0">
                  <a:solidFill>
                    <a:srgbClr val="5F5F5F"/>
                  </a:solidFill>
                  <a:latin typeface="HY견고딕" pitchFamily="18" charset="-127"/>
                  <a:ea typeface="HY견고딕" pitchFamily="18" charset="-127"/>
                </a:rPr>
                <a:t>의 약자로</a:t>
              </a:r>
              <a:r>
                <a:rPr lang="en-US" altLang="ko-KR" kern="0" dirty="0">
                  <a:solidFill>
                    <a:srgbClr val="5F5F5F"/>
                  </a:solidFill>
                  <a:latin typeface="HY견고딕" pitchFamily="18" charset="-127"/>
                  <a:ea typeface="HY견고딕" pitchFamily="18" charset="-127"/>
                </a:rPr>
                <a:t>, 1992</a:t>
              </a:r>
              <a:r>
                <a:rPr lang="ko-KR" altLang="en-US" kern="0" dirty="0">
                  <a:solidFill>
                    <a:srgbClr val="5F5F5F"/>
                  </a:solidFill>
                  <a:latin typeface="HY견고딕" pitchFamily="18" charset="-127"/>
                  <a:ea typeface="HY견고딕" pitchFamily="18" charset="-127"/>
                </a:rPr>
                <a:t>년 </a:t>
              </a:r>
              <a:r>
                <a:rPr lang="en-US" altLang="ko-KR" kern="0" dirty="0">
                  <a:solidFill>
                    <a:srgbClr val="5F5F5F"/>
                  </a:solidFill>
                  <a:latin typeface="HY견고딕" pitchFamily="18" charset="-127"/>
                  <a:ea typeface="HY견고딕" pitchFamily="18" charset="-127"/>
                </a:rPr>
                <a:t>GUI(</a:t>
              </a:r>
              <a:r>
                <a:rPr lang="ko-KR" altLang="en-US" kern="0" dirty="0">
                  <a:solidFill>
                    <a:srgbClr val="5F5F5F"/>
                  </a:solidFill>
                  <a:latin typeface="HY견고딕" pitchFamily="18" charset="-127"/>
                  <a:ea typeface="HY견고딕" pitchFamily="18" charset="-127"/>
                </a:rPr>
                <a:t>그래픽 기반 인터페이스</a:t>
              </a:r>
              <a:r>
                <a:rPr lang="en-US" altLang="ko-KR" kern="0" dirty="0">
                  <a:solidFill>
                    <a:srgbClr val="5F5F5F"/>
                  </a:solidFill>
                  <a:latin typeface="HY견고딕" pitchFamily="18" charset="-127"/>
                  <a:ea typeface="HY견고딕" pitchFamily="18" charset="-127"/>
                </a:rPr>
                <a:t>) </a:t>
              </a:r>
              <a:r>
                <a:rPr lang="ko-KR" altLang="en-US" kern="0" dirty="0" err="1">
                  <a:solidFill>
                    <a:srgbClr val="5F5F5F"/>
                  </a:solidFill>
                  <a:latin typeface="HY견고딕" pitchFamily="18" charset="-127"/>
                  <a:ea typeface="HY견고딕" pitchFamily="18" charset="-127"/>
                </a:rPr>
                <a:t>웹브라우저의</a:t>
              </a:r>
              <a:r>
                <a:rPr lang="ko-KR" altLang="en-US" kern="0" dirty="0">
                  <a:solidFill>
                    <a:srgbClr val="5F5F5F"/>
                  </a:solidFill>
                  <a:latin typeface="HY견고딕" pitchFamily="18" charset="-127"/>
                  <a:ea typeface="HY견고딕" pitchFamily="18" charset="-127"/>
                </a:rPr>
                <a:t> 등장으로 활성화 시작</a:t>
              </a:r>
              <a:endParaRPr lang="en-US" altLang="ko-KR" kern="0" dirty="0">
                <a:solidFill>
                  <a:srgbClr val="5F5F5F"/>
                </a:solidFill>
                <a:latin typeface="HY견고딕" pitchFamily="18" charset="-127"/>
                <a:ea typeface="HY견고딕" pitchFamily="18" charset="-127"/>
              </a:endParaRPr>
            </a:p>
          </p:txBody>
        </p:sp>
        <p:sp>
          <p:nvSpPr>
            <p:cNvPr id="58" name="직사각형 57"/>
            <p:cNvSpPr/>
            <p:nvPr/>
          </p:nvSpPr>
          <p:spPr>
            <a:xfrm>
              <a:off x="5286380" y="3900038"/>
              <a:ext cx="2214578" cy="44314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ln>
                    <a:solidFill>
                      <a:schemeClr val="bg1">
                        <a:alpha val="15000"/>
                      </a:schemeClr>
                    </a:solidFill>
                  </a:ln>
                  <a:latin typeface="HY견고딕" pitchFamily="18" charset="-127"/>
                  <a:ea typeface="HY견고딕" pitchFamily="18" charset="-127"/>
                </a:rPr>
                <a:t>WWW</a:t>
              </a:r>
            </a:p>
          </p:txBody>
        </p:sp>
      </p:grpSp>
      <p:sp>
        <p:nvSpPr>
          <p:cNvPr id="2" name="제목 1"/>
          <p:cNvSpPr>
            <a:spLocks noGrp="1"/>
          </p:cNvSpPr>
          <p:nvPr>
            <p:ph type="title"/>
          </p:nvPr>
        </p:nvSpPr>
        <p:spPr/>
        <p:txBody>
          <a:bodyPr/>
          <a:lstStyle/>
          <a:p>
            <a:r>
              <a:rPr lang="en-US" altLang="ko-KR" dirty="0" smtClean="0"/>
              <a:t>Internet History (1969~1992)</a:t>
            </a:r>
            <a:endParaRPr lang="ko-KR" altLang="en-US"/>
          </a:p>
        </p:txBody>
      </p:sp>
    </p:spTree>
    <p:extLst>
      <p:ext uri="{BB962C8B-B14F-4D97-AF65-F5344CB8AC3E}">
        <p14:creationId xmlns:p14="http://schemas.microsoft.com/office/powerpoint/2010/main" val="375494064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blinds(horizontal)">
                                      <p:cBhvr>
                                        <p:cTn id="7" dur="500"/>
                                        <p:tgtEl>
                                          <p:spTgt spid="47106"/>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linds(horizontal)">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nodeType="clickEffect">
                                  <p:stCondLst>
                                    <p:cond delay="0"/>
                                  </p:stCondLst>
                                  <p:childTnLst>
                                    <p:animEffect transition="out" filter="blinds(horizontal)">
                                      <p:cBhvr>
                                        <p:cTn id="17" dur="500"/>
                                        <p:tgtEl>
                                          <p:spTgt spid="47106"/>
                                        </p:tgtEl>
                                      </p:cBhvr>
                                    </p:animEffect>
                                    <p:set>
                                      <p:cBhvr>
                                        <p:cTn id="18" dur="1" fill="hold">
                                          <p:stCondLst>
                                            <p:cond delay="499"/>
                                          </p:stCondLst>
                                        </p:cTn>
                                        <p:tgtEl>
                                          <p:spTgt spid="47106"/>
                                        </p:tgtEl>
                                        <p:attrNameLst>
                                          <p:attrName>style.visibility</p:attrName>
                                        </p:attrNameLst>
                                      </p:cBhvr>
                                      <p:to>
                                        <p:strVal val="hidden"/>
                                      </p:to>
                                    </p:set>
                                  </p:childTnLst>
                                </p:cTn>
                              </p:par>
                              <p:par>
                                <p:cTn id="19" presetID="3" presetClass="exit" presetSubtype="10" fill="hold" nodeType="withEffect">
                                  <p:stCondLst>
                                    <p:cond delay="0"/>
                                  </p:stCondLst>
                                  <p:childTnLst>
                                    <p:animEffect transition="out" filter="blinds(horizontal)">
                                      <p:cBhvr>
                                        <p:cTn id="20" dur="500"/>
                                        <p:tgtEl>
                                          <p:spTgt spid="36"/>
                                        </p:tgtEl>
                                      </p:cBhvr>
                                    </p:animEffect>
                                    <p:set>
                                      <p:cBhvr>
                                        <p:cTn id="21" dur="1" fill="hold">
                                          <p:stCondLst>
                                            <p:cond delay="499"/>
                                          </p:stCondLst>
                                        </p:cTn>
                                        <p:tgtEl>
                                          <p:spTgt spid="36"/>
                                        </p:tgtEl>
                                        <p:attrNameLst>
                                          <p:attrName>style.visibility</p:attrName>
                                        </p:attrNameLst>
                                      </p:cBhvr>
                                      <p:to>
                                        <p:strVal val="hidden"/>
                                      </p:to>
                                    </p:set>
                                  </p:childTnLst>
                                </p:cTn>
                              </p:par>
                            </p:childTnLst>
                          </p:cTn>
                        </p:par>
                        <p:par>
                          <p:cTn id="22" fill="hold">
                            <p:stCondLst>
                              <p:cond delay="500"/>
                            </p:stCondLst>
                            <p:childTnLst>
                              <p:par>
                                <p:cTn id="23" presetID="63" presetClass="path" presetSubtype="0" accel="50000" decel="50000" fill="hold" grpId="0" nodeType="afterEffect">
                                  <p:stCondLst>
                                    <p:cond delay="0"/>
                                  </p:stCondLst>
                                  <p:childTnLst>
                                    <p:animMotion origin="layout" path="M -0.03203 -2.22222E-6 L 0.13424 -2.22222E-6 " pathEditMode="relative" rAng="0" ptsTypes="AA">
                                      <p:cBhvr>
                                        <p:cTn id="24" dur="1000" fill="hold"/>
                                        <p:tgtEl>
                                          <p:spTgt spid="18"/>
                                        </p:tgtEl>
                                        <p:attrNameLst>
                                          <p:attrName>ppt_x</p:attrName>
                                          <p:attrName>ppt_y</p:attrName>
                                        </p:attrNameLst>
                                      </p:cBhvr>
                                      <p:rCtr x="8307" y="0"/>
                                    </p:animMotion>
                                  </p:childTnLst>
                                </p:cTn>
                              </p:par>
                            </p:childTnLst>
                          </p:cTn>
                        </p:par>
                        <p:par>
                          <p:cTn id="25" fill="hold">
                            <p:stCondLst>
                              <p:cond delay="1500"/>
                            </p:stCondLst>
                            <p:childTnLst>
                              <p:par>
                                <p:cTn id="26" presetID="3" presetClass="entr" presetSubtype="10" fill="hold" nodeType="afterEffect">
                                  <p:stCondLst>
                                    <p:cond delay="0"/>
                                  </p:stCondLst>
                                  <p:childTnLst>
                                    <p:set>
                                      <p:cBhvr>
                                        <p:cTn id="27" dur="1" fill="hold">
                                          <p:stCondLst>
                                            <p:cond delay="0"/>
                                          </p:stCondLst>
                                        </p:cTn>
                                        <p:tgtEl>
                                          <p:spTgt spid="66562"/>
                                        </p:tgtEl>
                                        <p:attrNameLst>
                                          <p:attrName>style.visibility</p:attrName>
                                        </p:attrNameLst>
                                      </p:cBhvr>
                                      <p:to>
                                        <p:strVal val="visible"/>
                                      </p:to>
                                    </p:set>
                                    <p:animEffect transition="in" filter="blinds(horizontal)">
                                      <p:cBhvr>
                                        <p:cTn id="28" dur="500"/>
                                        <p:tgtEl>
                                          <p:spTgt spid="66562"/>
                                        </p:tgtEl>
                                      </p:cBhvr>
                                    </p:animEffect>
                                  </p:childTnLst>
                                </p:cTn>
                              </p:par>
                              <p:par>
                                <p:cTn id="29" presetID="3" presetClass="entr" presetSubtype="10" fill="hold" nodeType="withEffect">
                                  <p:stCondLst>
                                    <p:cond delay="0"/>
                                  </p:stCondLst>
                                  <p:childTnLst>
                                    <p:set>
                                      <p:cBhvr>
                                        <p:cTn id="30" dur="1" fill="hold">
                                          <p:stCondLst>
                                            <p:cond delay="0"/>
                                          </p:stCondLst>
                                        </p:cTn>
                                        <p:tgtEl>
                                          <p:spTgt spid="2051"/>
                                        </p:tgtEl>
                                        <p:attrNameLst>
                                          <p:attrName>style.visibility</p:attrName>
                                        </p:attrNameLst>
                                      </p:cBhvr>
                                      <p:to>
                                        <p:strVal val="visible"/>
                                      </p:to>
                                    </p:set>
                                    <p:animEffect transition="in" filter="blinds(horizontal)">
                                      <p:cBhvr>
                                        <p:cTn id="31" dur="500"/>
                                        <p:tgtEl>
                                          <p:spTgt spid="2051"/>
                                        </p:tgtEl>
                                      </p:cBhvr>
                                    </p:animEffect>
                                  </p:childTnLst>
                                </p:cTn>
                              </p:par>
                              <p:par>
                                <p:cTn id="32" presetID="3" presetClass="entr" presetSubtype="1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blinds(horizontal)">
                                      <p:cBhvr>
                                        <p:cTn id="34" dur="500"/>
                                        <p:tgtEl>
                                          <p:spTgt spid="37"/>
                                        </p:tgtEl>
                                      </p:cBhvr>
                                    </p:animEffect>
                                  </p:childTnLst>
                                </p:cTn>
                              </p:par>
                              <p:par>
                                <p:cTn id="35" presetID="3" presetClass="entr" presetSubtype="10" fill="hold" nodeType="withEffect">
                                  <p:stCondLst>
                                    <p:cond delay="0"/>
                                  </p:stCondLst>
                                  <p:childTnLst>
                                    <p:set>
                                      <p:cBhvr>
                                        <p:cTn id="36" dur="1" fill="hold">
                                          <p:stCondLst>
                                            <p:cond delay="0"/>
                                          </p:stCondLst>
                                        </p:cTn>
                                        <p:tgtEl>
                                          <p:spTgt spid="2055"/>
                                        </p:tgtEl>
                                        <p:attrNameLst>
                                          <p:attrName>style.visibility</p:attrName>
                                        </p:attrNameLst>
                                      </p:cBhvr>
                                      <p:to>
                                        <p:strVal val="visible"/>
                                      </p:to>
                                    </p:set>
                                    <p:animEffect transition="in" filter="blinds(horizontal)">
                                      <p:cBhvr>
                                        <p:cTn id="37" dur="500"/>
                                        <p:tgtEl>
                                          <p:spTgt spid="205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66562"/>
                                        </p:tgtEl>
                                      </p:cBhvr>
                                    </p:animEffect>
                                    <p:set>
                                      <p:cBhvr>
                                        <p:cTn id="42" dur="1" fill="hold">
                                          <p:stCondLst>
                                            <p:cond delay="499"/>
                                          </p:stCondLst>
                                        </p:cTn>
                                        <p:tgtEl>
                                          <p:spTgt spid="66562"/>
                                        </p:tgtEl>
                                        <p:attrNameLst>
                                          <p:attrName>style.visibility</p:attrName>
                                        </p:attrNameLst>
                                      </p:cBhvr>
                                      <p:to>
                                        <p:strVal val="hidden"/>
                                      </p:to>
                                    </p:set>
                                  </p:childTnLst>
                                </p:cTn>
                              </p:par>
                              <p:par>
                                <p:cTn id="43" presetID="3" presetClass="exit" presetSubtype="10" fill="hold" nodeType="withEffect">
                                  <p:stCondLst>
                                    <p:cond delay="0"/>
                                  </p:stCondLst>
                                  <p:childTnLst>
                                    <p:animEffect transition="out" filter="blinds(horizontal)">
                                      <p:cBhvr>
                                        <p:cTn id="44" dur="500"/>
                                        <p:tgtEl>
                                          <p:spTgt spid="2051"/>
                                        </p:tgtEl>
                                      </p:cBhvr>
                                    </p:animEffect>
                                    <p:set>
                                      <p:cBhvr>
                                        <p:cTn id="45" dur="1" fill="hold">
                                          <p:stCondLst>
                                            <p:cond delay="499"/>
                                          </p:stCondLst>
                                        </p:cTn>
                                        <p:tgtEl>
                                          <p:spTgt spid="2051"/>
                                        </p:tgtEl>
                                        <p:attrNameLst>
                                          <p:attrName>style.visibility</p:attrName>
                                        </p:attrNameLst>
                                      </p:cBhvr>
                                      <p:to>
                                        <p:strVal val="hidden"/>
                                      </p:to>
                                    </p:set>
                                  </p:childTnLst>
                                </p:cTn>
                              </p:par>
                              <p:par>
                                <p:cTn id="46" presetID="3" presetClass="exit" presetSubtype="10" fill="hold" nodeType="withEffect">
                                  <p:stCondLst>
                                    <p:cond delay="0"/>
                                  </p:stCondLst>
                                  <p:childTnLst>
                                    <p:animEffect transition="out" filter="blinds(horizontal)">
                                      <p:cBhvr>
                                        <p:cTn id="47" dur="500"/>
                                        <p:tgtEl>
                                          <p:spTgt spid="2055"/>
                                        </p:tgtEl>
                                      </p:cBhvr>
                                    </p:animEffect>
                                    <p:set>
                                      <p:cBhvr>
                                        <p:cTn id="48" dur="1" fill="hold">
                                          <p:stCondLst>
                                            <p:cond delay="499"/>
                                          </p:stCondLst>
                                        </p:cTn>
                                        <p:tgtEl>
                                          <p:spTgt spid="2055"/>
                                        </p:tgtEl>
                                        <p:attrNameLst>
                                          <p:attrName>style.visibility</p:attrName>
                                        </p:attrNameLst>
                                      </p:cBhvr>
                                      <p:to>
                                        <p:strVal val="hidden"/>
                                      </p:to>
                                    </p:set>
                                  </p:childTnLst>
                                </p:cTn>
                              </p:par>
                              <p:par>
                                <p:cTn id="49" presetID="3" presetClass="exit" presetSubtype="10" fill="hold" nodeType="withEffect">
                                  <p:stCondLst>
                                    <p:cond delay="0"/>
                                  </p:stCondLst>
                                  <p:childTnLst>
                                    <p:animEffect transition="out" filter="blinds(horizontal)">
                                      <p:cBhvr>
                                        <p:cTn id="50" dur="500"/>
                                        <p:tgtEl>
                                          <p:spTgt spid="37"/>
                                        </p:tgtEl>
                                      </p:cBhvr>
                                    </p:animEffect>
                                    <p:set>
                                      <p:cBhvr>
                                        <p:cTn id="51" dur="1" fill="hold">
                                          <p:stCondLst>
                                            <p:cond delay="499"/>
                                          </p:stCondLst>
                                        </p:cTn>
                                        <p:tgtEl>
                                          <p:spTgt spid="37"/>
                                        </p:tgtEl>
                                        <p:attrNameLst>
                                          <p:attrName>style.visibility</p:attrName>
                                        </p:attrNameLst>
                                      </p:cBhvr>
                                      <p:to>
                                        <p:strVal val="hidden"/>
                                      </p:to>
                                    </p:set>
                                  </p:childTnLst>
                                </p:cTn>
                              </p:par>
                            </p:childTnLst>
                          </p:cTn>
                        </p:par>
                        <p:par>
                          <p:cTn id="52" fill="hold">
                            <p:stCondLst>
                              <p:cond delay="500"/>
                            </p:stCondLst>
                            <p:childTnLst>
                              <p:par>
                                <p:cTn id="53" presetID="3" presetClass="exit" presetSubtype="10" fill="hold" grpId="2" nodeType="afterEffect">
                                  <p:stCondLst>
                                    <p:cond delay="0"/>
                                  </p:stCondLst>
                                  <p:childTnLst>
                                    <p:animEffect transition="out" filter="blinds(horizontal)">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par>
                                <p:cTn id="56" presetID="3" presetClass="entr" presetSubtype="10" fill="hold" grpId="1"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linds(horizontal)">
                                      <p:cBhvr>
                                        <p:cTn id="58" dur="500"/>
                                        <p:tgtEl>
                                          <p:spTgt spid="20"/>
                                        </p:tgtEl>
                                      </p:cBhvr>
                                    </p:animEffect>
                                  </p:childTnLst>
                                </p:cTn>
                              </p:par>
                            </p:childTnLst>
                          </p:cTn>
                        </p:par>
                        <p:par>
                          <p:cTn id="59" fill="hold">
                            <p:stCondLst>
                              <p:cond delay="1000"/>
                            </p:stCondLst>
                            <p:childTnLst>
                              <p:par>
                                <p:cTn id="60" presetID="63" presetClass="path" presetSubtype="0" accel="50000" decel="50000" fill="hold" grpId="0" nodeType="afterEffect">
                                  <p:stCondLst>
                                    <p:cond delay="0"/>
                                  </p:stCondLst>
                                  <p:childTnLst>
                                    <p:animMotion origin="layout" path="M -0.03984 -2.22222E-6 L 0.12643 -2.22222E-6 " pathEditMode="relative" rAng="0" ptsTypes="AA">
                                      <p:cBhvr>
                                        <p:cTn id="61" dur="1000" fill="hold"/>
                                        <p:tgtEl>
                                          <p:spTgt spid="20"/>
                                        </p:tgtEl>
                                        <p:attrNameLst>
                                          <p:attrName>ppt_x</p:attrName>
                                          <p:attrName>ppt_y</p:attrName>
                                        </p:attrNameLst>
                                      </p:cBhvr>
                                      <p:rCtr x="8307" y="0"/>
                                    </p:animMotion>
                                  </p:childTnLst>
                                </p:cTn>
                              </p:par>
                            </p:childTnLst>
                          </p:cTn>
                        </p:par>
                        <p:par>
                          <p:cTn id="62" fill="hold">
                            <p:stCondLst>
                              <p:cond delay="2000"/>
                            </p:stCondLst>
                            <p:childTnLst>
                              <p:par>
                                <p:cTn id="63" presetID="3" presetClass="entr" presetSubtype="10" fill="hold" nodeType="afterEffect">
                                  <p:stCondLst>
                                    <p:cond delay="0"/>
                                  </p:stCondLst>
                                  <p:childTnLst>
                                    <p:set>
                                      <p:cBhvr>
                                        <p:cTn id="64" dur="1" fill="hold">
                                          <p:stCondLst>
                                            <p:cond delay="0"/>
                                          </p:stCondLst>
                                        </p:cTn>
                                        <p:tgtEl>
                                          <p:spTgt spid="66563"/>
                                        </p:tgtEl>
                                        <p:attrNameLst>
                                          <p:attrName>style.visibility</p:attrName>
                                        </p:attrNameLst>
                                      </p:cBhvr>
                                      <p:to>
                                        <p:strVal val="visible"/>
                                      </p:to>
                                    </p:set>
                                    <p:animEffect transition="in" filter="blinds(horizontal)">
                                      <p:cBhvr>
                                        <p:cTn id="65" dur="500"/>
                                        <p:tgtEl>
                                          <p:spTgt spid="66563"/>
                                        </p:tgtEl>
                                      </p:cBhvr>
                                    </p:animEffect>
                                  </p:childTnLst>
                                </p:cTn>
                              </p:par>
                              <p:par>
                                <p:cTn id="66" presetID="3" presetClass="entr" presetSubtype="10"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blinds(horizontal)">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xit" presetSubtype="10" fill="hold" nodeType="clickEffect">
                                  <p:stCondLst>
                                    <p:cond delay="0"/>
                                  </p:stCondLst>
                                  <p:childTnLst>
                                    <p:animEffect transition="out" filter="blinds(horizontal)">
                                      <p:cBhvr>
                                        <p:cTn id="72" dur="500"/>
                                        <p:tgtEl>
                                          <p:spTgt spid="66563"/>
                                        </p:tgtEl>
                                      </p:cBhvr>
                                    </p:animEffect>
                                    <p:set>
                                      <p:cBhvr>
                                        <p:cTn id="73" dur="1" fill="hold">
                                          <p:stCondLst>
                                            <p:cond delay="499"/>
                                          </p:stCondLst>
                                        </p:cTn>
                                        <p:tgtEl>
                                          <p:spTgt spid="66563"/>
                                        </p:tgtEl>
                                        <p:attrNameLst>
                                          <p:attrName>style.visibility</p:attrName>
                                        </p:attrNameLst>
                                      </p:cBhvr>
                                      <p:to>
                                        <p:strVal val="hidden"/>
                                      </p:to>
                                    </p:set>
                                  </p:childTnLst>
                                </p:cTn>
                              </p:par>
                              <p:par>
                                <p:cTn id="74" presetID="3" presetClass="exit" presetSubtype="10" fill="hold" nodeType="withEffect">
                                  <p:stCondLst>
                                    <p:cond delay="0"/>
                                  </p:stCondLst>
                                  <p:childTnLst>
                                    <p:animEffect transition="out" filter="blinds(horizontal)">
                                      <p:cBhvr>
                                        <p:cTn id="75" dur="500"/>
                                        <p:tgtEl>
                                          <p:spTgt spid="41"/>
                                        </p:tgtEl>
                                      </p:cBhvr>
                                    </p:animEffect>
                                    <p:set>
                                      <p:cBhvr>
                                        <p:cTn id="76" dur="1" fill="hold">
                                          <p:stCondLst>
                                            <p:cond delay="499"/>
                                          </p:stCondLst>
                                        </p:cTn>
                                        <p:tgtEl>
                                          <p:spTgt spid="41"/>
                                        </p:tgtEl>
                                        <p:attrNameLst>
                                          <p:attrName>style.visibility</p:attrName>
                                        </p:attrNameLst>
                                      </p:cBhvr>
                                      <p:to>
                                        <p:strVal val="hidden"/>
                                      </p:to>
                                    </p:set>
                                  </p:childTnLst>
                                </p:cTn>
                              </p:par>
                              <p:par>
                                <p:cTn id="77" presetID="3" presetClass="exit" presetSubtype="10" fill="hold" grpId="2" nodeType="withEffect">
                                  <p:stCondLst>
                                    <p:cond delay="0"/>
                                  </p:stCondLst>
                                  <p:childTnLst>
                                    <p:animEffect transition="out" filter="blinds(horizontal)">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par>
                                <p:cTn id="80" presetID="3" presetClass="entr" presetSubtype="10" fill="hold" grpId="1"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blinds(horizontal)">
                                      <p:cBhvr>
                                        <p:cTn id="82" dur="500"/>
                                        <p:tgtEl>
                                          <p:spTgt spid="21"/>
                                        </p:tgtEl>
                                      </p:cBhvr>
                                    </p:animEffect>
                                  </p:childTnLst>
                                </p:cTn>
                              </p:par>
                            </p:childTnLst>
                          </p:cTn>
                        </p:par>
                        <p:par>
                          <p:cTn id="83" fill="hold">
                            <p:stCondLst>
                              <p:cond delay="500"/>
                            </p:stCondLst>
                            <p:childTnLst>
                              <p:par>
                                <p:cTn id="84" presetID="63" presetClass="path" presetSubtype="0" accel="50000" decel="50000" fill="hold" grpId="0" nodeType="afterEffect">
                                  <p:stCondLst>
                                    <p:cond delay="0"/>
                                  </p:stCondLst>
                                  <p:childTnLst>
                                    <p:animMotion origin="layout" path="M -0.03828 -2.22222E-6 L 0.12799 -2.22222E-6 " pathEditMode="relative" rAng="0" ptsTypes="AA">
                                      <p:cBhvr>
                                        <p:cTn id="85" dur="1000" fill="hold"/>
                                        <p:tgtEl>
                                          <p:spTgt spid="21"/>
                                        </p:tgtEl>
                                        <p:attrNameLst>
                                          <p:attrName>ppt_x</p:attrName>
                                          <p:attrName>ppt_y</p:attrName>
                                        </p:attrNameLst>
                                      </p:cBhvr>
                                      <p:rCtr x="8307" y="0"/>
                                    </p:animMotion>
                                  </p:childTnLst>
                                </p:cTn>
                              </p:par>
                            </p:childTnLst>
                          </p:cTn>
                        </p:par>
                        <p:par>
                          <p:cTn id="86" fill="hold">
                            <p:stCondLst>
                              <p:cond delay="1500"/>
                            </p:stCondLst>
                            <p:childTnLst>
                              <p:par>
                                <p:cTn id="87" presetID="3" presetClass="entr" presetSubtype="10" fill="hold" nodeType="afterEffect">
                                  <p:stCondLst>
                                    <p:cond delay="0"/>
                                  </p:stCondLst>
                                  <p:childTnLst>
                                    <p:set>
                                      <p:cBhvr>
                                        <p:cTn id="88" dur="1" fill="hold">
                                          <p:stCondLst>
                                            <p:cond delay="0"/>
                                          </p:stCondLst>
                                        </p:cTn>
                                        <p:tgtEl>
                                          <p:spTgt spid="2050"/>
                                        </p:tgtEl>
                                        <p:attrNameLst>
                                          <p:attrName>style.visibility</p:attrName>
                                        </p:attrNameLst>
                                      </p:cBhvr>
                                      <p:to>
                                        <p:strVal val="visible"/>
                                      </p:to>
                                    </p:set>
                                    <p:animEffect transition="in" filter="blinds(horizontal)">
                                      <p:cBhvr>
                                        <p:cTn id="89" dur="500"/>
                                        <p:tgtEl>
                                          <p:spTgt spid="2050"/>
                                        </p:tgtEl>
                                      </p:cBhvr>
                                    </p:animEffect>
                                  </p:childTnLst>
                                </p:cTn>
                              </p:par>
                              <p:par>
                                <p:cTn id="90" presetID="3" presetClass="entr" presetSubtype="10" fill="hold" nodeType="with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blinds(horizontal)">
                                      <p:cBhvr>
                                        <p:cTn id="92" dur="500"/>
                                        <p:tgtEl>
                                          <p:spTgt spid="44"/>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xit" presetSubtype="10" fill="hold" nodeType="clickEffect">
                                  <p:stCondLst>
                                    <p:cond delay="0"/>
                                  </p:stCondLst>
                                  <p:childTnLst>
                                    <p:animEffect transition="out" filter="blinds(horizontal)">
                                      <p:cBhvr>
                                        <p:cTn id="96" dur="500"/>
                                        <p:tgtEl>
                                          <p:spTgt spid="2050"/>
                                        </p:tgtEl>
                                      </p:cBhvr>
                                    </p:animEffect>
                                    <p:set>
                                      <p:cBhvr>
                                        <p:cTn id="97" dur="1" fill="hold">
                                          <p:stCondLst>
                                            <p:cond delay="499"/>
                                          </p:stCondLst>
                                        </p:cTn>
                                        <p:tgtEl>
                                          <p:spTgt spid="2050"/>
                                        </p:tgtEl>
                                        <p:attrNameLst>
                                          <p:attrName>style.visibility</p:attrName>
                                        </p:attrNameLst>
                                      </p:cBhvr>
                                      <p:to>
                                        <p:strVal val="hidden"/>
                                      </p:to>
                                    </p:set>
                                  </p:childTnLst>
                                </p:cTn>
                              </p:par>
                              <p:par>
                                <p:cTn id="98" presetID="3" presetClass="exit" presetSubtype="10" fill="hold" nodeType="withEffect">
                                  <p:stCondLst>
                                    <p:cond delay="0"/>
                                  </p:stCondLst>
                                  <p:childTnLst>
                                    <p:animEffect transition="out" filter="blinds(horizontal)">
                                      <p:cBhvr>
                                        <p:cTn id="99" dur="500"/>
                                        <p:tgtEl>
                                          <p:spTgt spid="44"/>
                                        </p:tgtEl>
                                      </p:cBhvr>
                                    </p:animEffect>
                                    <p:set>
                                      <p:cBhvr>
                                        <p:cTn id="100" dur="1" fill="hold">
                                          <p:stCondLst>
                                            <p:cond delay="499"/>
                                          </p:stCondLst>
                                        </p:cTn>
                                        <p:tgtEl>
                                          <p:spTgt spid="44"/>
                                        </p:tgtEl>
                                        <p:attrNameLst>
                                          <p:attrName>style.visibility</p:attrName>
                                        </p:attrNameLst>
                                      </p:cBhvr>
                                      <p:to>
                                        <p:strVal val="hidden"/>
                                      </p:to>
                                    </p:set>
                                  </p:childTnLst>
                                </p:cTn>
                              </p:par>
                              <p:par>
                                <p:cTn id="101" presetID="3" presetClass="exit" presetSubtype="10" fill="hold" grpId="2" nodeType="withEffect">
                                  <p:stCondLst>
                                    <p:cond delay="0"/>
                                  </p:stCondLst>
                                  <p:childTnLst>
                                    <p:animEffect transition="out" filter="blinds(horizontal)">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par>
                                <p:cTn id="104" presetID="3" presetClass="entr" presetSubtype="10" fill="hold" grpId="1"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blinds(horizontal)">
                                      <p:cBhvr>
                                        <p:cTn id="106" dur="500"/>
                                        <p:tgtEl>
                                          <p:spTgt spid="23"/>
                                        </p:tgtEl>
                                      </p:cBhvr>
                                    </p:animEffect>
                                  </p:childTnLst>
                                </p:cTn>
                              </p:par>
                            </p:childTnLst>
                          </p:cTn>
                        </p:par>
                        <p:par>
                          <p:cTn id="107" fill="hold">
                            <p:stCondLst>
                              <p:cond delay="500"/>
                            </p:stCondLst>
                            <p:childTnLst>
                              <p:par>
                                <p:cTn id="108" presetID="63" presetClass="path" presetSubtype="0" accel="50000" decel="50000" fill="hold" grpId="0" nodeType="afterEffect">
                                  <p:stCondLst>
                                    <p:cond delay="0"/>
                                  </p:stCondLst>
                                  <p:childTnLst>
                                    <p:animMotion origin="layout" path="M 0.13282 1.85185E-6 L -0.39205 0.16666 " pathEditMode="relative" rAng="0" ptsTypes="AA">
                                      <p:cBhvr>
                                        <p:cTn id="109" dur="1000" fill="hold"/>
                                        <p:tgtEl>
                                          <p:spTgt spid="23"/>
                                        </p:tgtEl>
                                        <p:attrNameLst>
                                          <p:attrName>ppt_x</p:attrName>
                                          <p:attrName>ppt_y</p:attrName>
                                        </p:attrNameLst>
                                      </p:cBhvr>
                                      <p:rCtr x="-26250" y="8333"/>
                                    </p:animMotion>
                                  </p:childTnLst>
                                </p:cTn>
                              </p:par>
                            </p:childTnLst>
                          </p:cTn>
                        </p:par>
                        <p:par>
                          <p:cTn id="110" fill="hold">
                            <p:stCondLst>
                              <p:cond delay="1500"/>
                            </p:stCondLst>
                            <p:childTnLst>
                              <p:par>
                                <p:cTn id="111" presetID="3" presetClass="entr" presetSubtype="10" fill="hold" nodeType="afterEffect">
                                  <p:stCondLst>
                                    <p:cond delay="0"/>
                                  </p:stCondLst>
                                  <p:childTnLst>
                                    <p:set>
                                      <p:cBhvr>
                                        <p:cTn id="112" dur="1" fill="hold">
                                          <p:stCondLst>
                                            <p:cond delay="0"/>
                                          </p:stCondLst>
                                        </p:cTn>
                                        <p:tgtEl>
                                          <p:spTgt spid="66569"/>
                                        </p:tgtEl>
                                        <p:attrNameLst>
                                          <p:attrName>style.visibility</p:attrName>
                                        </p:attrNameLst>
                                      </p:cBhvr>
                                      <p:to>
                                        <p:strVal val="visible"/>
                                      </p:to>
                                    </p:set>
                                    <p:animEffect transition="in" filter="blinds(horizontal)">
                                      <p:cBhvr>
                                        <p:cTn id="113" dur="500"/>
                                        <p:tgtEl>
                                          <p:spTgt spid="66569"/>
                                        </p:tgtEl>
                                      </p:cBhvr>
                                    </p:animEffect>
                                  </p:childTnLst>
                                </p:cTn>
                              </p:par>
                              <p:par>
                                <p:cTn id="114" presetID="3" presetClass="entr" presetSubtype="10" fill="hold" nodeType="withEffect">
                                  <p:stCondLst>
                                    <p:cond delay="0"/>
                                  </p:stCondLst>
                                  <p:childTnLst>
                                    <p:set>
                                      <p:cBhvr>
                                        <p:cTn id="115" dur="1" fill="hold">
                                          <p:stCondLst>
                                            <p:cond delay="0"/>
                                          </p:stCondLst>
                                        </p:cTn>
                                        <p:tgtEl>
                                          <p:spTgt spid="47"/>
                                        </p:tgtEl>
                                        <p:attrNameLst>
                                          <p:attrName>style.visibility</p:attrName>
                                        </p:attrNameLst>
                                      </p:cBhvr>
                                      <p:to>
                                        <p:strVal val="visible"/>
                                      </p:to>
                                    </p:set>
                                    <p:animEffect transition="in" filter="blinds(horizontal)">
                                      <p:cBhvr>
                                        <p:cTn id="116" dur="500"/>
                                        <p:tgtEl>
                                          <p:spTgt spid="47"/>
                                        </p:tgtEl>
                                      </p:cBhvr>
                                    </p:animEffect>
                                  </p:childTnLst>
                                </p:cTn>
                              </p:par>
                            </p:childTnLst>
                          </p:cTn>
                        </p:par>
                      </p:childTnLst>
                    </p:cTn>
                  </p:par>
                  <p:par>
                    <p:cTn id="117" fill="hold">
                      <p:stCondLst>
                        <p:cond delay="indefinite"/>
                      </p:stCondLst>
                      <p:childTnLst>
                        <p:par>
                          <p:cTn id="118" fill="hold">
                            <p:stCondLst>
                              <p:cond delay="0"/>
                            </p:stCondLst>
                            <p:childTnLst>
                              <p:par>
                                <p:cTn id="119" presetID="3" presetClass="exit" presetSubtype="10" fill="hold" nodeType="clickEffect">
                                  <p:stCondLst>
                                    <p:cond delay="0"/>
                                  </p:stCondLst>
                                  <p:childTnLst>
                                    <p:animEffect transition="out" filter="blinds(horizontal)">
                                      <p:cBhvr>
                                        <p:cTn id="120" dur="500"/>
                                        <p:tgtEl>
                                          <p:spTgt spid="66569"/>
                                        </p:tgtEl>
                                      </p:cBhvr>
                                    </p:animEffect>
                                    <p:set>
                                      <p:cBhvr>
                                        <p:cTn id="121" dur="1" fill="hold">
                                          <p:stCondLst>
                                            <p:cond delay="499"/>
                                          </p:stCondLst>
                                        </p:cTn>
                                        <p:tgtEl>
                                          <p:spTgt spid="66569"/>
                                        </p:tgtEl>
                                        <p:attrNameLst>
                                          <p:attrName>style.visibility</p:attrName>
                                        </p:attrNameLst>
                                      </p:cBhvr>
                                      <p:to>
                                        <p:strVal val="hidden"/>
                                      </p:to>
                                    </p:set>
                                  </p:childTnLst>
                                </p:cTn>
                              </p:par>
                              <p:par>
                                <p:cTn id="122" presetID="3" presetClass="exit" presetSubtype="10" fill="hold" nodeType="withEffect">
                                  <p:stCondLst>
                                    <p:cond delay="0"/>
                                  </p:stCondLst>
                                  <p:childTnLst>
                                    <p:animEffect transition="out" filter="blinds(horizontal)">
                                      <p:cBhvr>
                                        <p:cTn id="123" dur="500"/>
                                        <p:tgtEl>
                                          <p:spTgt spid="47"/>
                                        </p:tgtEl>
                                      </p:cBhvr>
                                    </p:animEffect>
                                    <p:set>
                                      <p:cBhvr>
                                        <p:cTn id="124" dur="1" fill="hold">
                                          <p:stCondLst>
                                            <p:cond delay="499"/>
                                          </p:stCondLst>
                                        </p:cTn>
                                        <p:tgtEl>
                                          <p:spTgt spid="47"/>
                                        </p:tgtEl>
                                        <p:attrNameLst>
                                          <p:attrName>style.visibility</p:attrName>
                                        </p:attrNameLst>
                                      </p:cBhvr>
                                      <p:to>
                                        <p:strVal val="hidden"/>
                                      </p:to>
                                    </p:set>
                                  </p:childTnLst>
                                </p:cTn>
                              </p:par>
                              <p:par>
                                <p:cTn id="125" presetID="3" presetClass="exit" presetSubtype="10" fill="hold" grpId="2" nodeType="withEffect">
                                  <p:stCondLst>
                                    <p:cond delay="0"/>
                                  </p:stCondLst>
                                  <p:childTnLst>
                                    <p:animEffect transition="out" filter="blinds(horizontal)">
                                      <p:cBhvr>
                                        <p:cTn id="126" dur="500"/>
                                        <p:tgtEl>
                                          <p:spTgt spid="23"/>
                                        </p:tgtEl>
                                      </p:cBhvr>
                                    </p:animEffect>
                                    <p:set>
                                      <p:cBhvr>
                                        <p:cTn id="127" dur="1" fill="hold">
                                          <p:stCondLst>
                                            <p:cond delay="499"/>
                                          </p:stCondLst>
                                        </p:cTn>
                                        <p:tgtEl>
                                          <p:spTgt spid="23"/>
                                        </p:tgtEl>
                                        <p:attrNameLst>
                                          <p:attrName>style.visibility</p:attrName>
                                        </p:attrNameLst>
                                      </p:cBhvr>
                                      <p:to>
                                        <p:strVal val="hidden"/>
                                      </p:to>
                                    </p:set>
                                  </p:childTnLst>
                                </p:cTn>
                              </p:par>
                              <p:par>
                                <p:cTn id="128" presetID="3" presetClass="entr" presetSubtype="10" fill="hold" grpId="1" nodeType="withEffect">
                                  <p:stCondLst>
                                    <p:cond delay="0"/>
                                  </p:stCondLst>
                                  <p:childTnLst>
                                    <p:set>
                                      <p:cBhvr>
                                        <p:cTn id="129" dur="1" fill="hold">
                                          <p:stCondLst>
                                            <p:cond delay="0"/>
                                          </p:stCondLst>
                                        </p:cTn>
                                        <p:tgtEl>
                                          <p:spTgt spid="24"/>
                                        </p:tgtEl>
                                        <p:attrNameLst>
                                          <p:attrName>style.visibility</p:attrName>
                                        </p:attrNameLst>
                                      </p:cBhvr>
                                      <p:to>
                                        <p:strVal val="visible"/>
                                      </p:to>
                                    </p:set>
                                    <p:animEffect transition="in" filter="blinds(horizontal)">
                                      <p:cBhvr>
                                        <p:cTn id="130" dur="500"/>
                                        <p:tgtEl>
                                          <p:spTgt spid="24"/>
                                        </p:tgtEl>
                                      </p:cBhvr>
                                    </p:animEffect>
                                  </p:childTnLst>
                                </p:cTn>
                              </p:par>
                            </p:childTnLst>
                          </p:cTn>
                        </p:par>
                        <p:par>
                          <p:cTn id="131" fill="hold">
                            <p:stCondLst>
                              <p:cond delay="500"/>
                            </p:stCondLst>
                            <p:childTnLst>
                              <p:par>
                                <p:cTn id="132" presetID="63" presetClass="path" presetSubtype="0" accel="50000" decel="50000" fill="hold" grpId="0" nodeType="afterEffect">
                                  <p:stCondLst>
                                    <p:cond delay="0"/>
                                  </p:stCondLst>
                                  <p:childTnLst>
                                    <p:animMotion origin="layout" path="M -0.03125 1.11111E-6 L 0.13502 1.11111E-6 " pathEditMode="relative" rAng="0" ptsTypes="AA">
                                      <p:cBhvr>
                                        <p:cTn id="133" dur="1000" fill="hold"/>
                                        <p:tgtEl>
                                          <p:spTgt spid="24"/>
                                        </p:tgtEl>
                                        <p:attrNameLst>
                                          <p:attrName>ppt_x</p:attrName>
                                          <p:attrName>ppt_y</p:attrName>
                                        </p:attrNameLst>
                                      </p:cBhvr>
                                      <p:rCtr x="8307" y="0"/>
                                    </p:animMotion>
                                  </p:childTnLst>
                                </p:cTn>
                              </p:par>
                            </p:childTnLst>
                          </p:cTn>
                        </p:par>
                        <p:par>
                          <p:cTn id="134" fill="hold">
                            <p:stCondLst>
                              <p:cond delay="1500"/>
                            </p:stCondLst>
                            <p:childTnLst>
                              <p:par>
                                <p:cTn id="135" presetID="3" presetClass="entr" presetSubtype="10" fill="hold" nodeType="afterEffect">
                                  <p:stCondLst>
                                    <p:cond delay="0"/>
                                  </p:stCondLst>
                                  <p:childTnLst>
                                    <p:set>
                                      <p:cBhvr>
                                        <p:cTn id="136" dur="1" fill="hold">
                                          <p:stCondLst>
                                            <p:cond delay="0"/>
                                          </p:stCondLst>
                                        </p:cTn>
                                        <p:tgtEl>
                                          <p:spTgt spid="66573"/>
                                        </p:tgtEl>
                                        <p:attrNameLst>
                                          <p:attrName>style.visibility</p:attrName>
                                        </p:attrNameLst>
                                      </p:cBhvr>
                                      <p:to>
                                        <p:strVal val="visible"/>
                                      </p:to>
                                    </p:set>
                                    <p:animEffect transition="in" filter="blinds(horizontal)">
                                      <p:cBhvr>
                                        <p:cTn id="137" dur="500"/>
                                        <p:tgtEl>
                                          <p:spTgt spid="66573"/>
                                        </p:tgtEl>
                                      </p:cBhvr>
                                    </p:animEffect>
                                  </p:childTnLst>
                                </p:cTn>
                              </p:par>
                              <p:par>
                                <p:cTn id="138" presetID="3" presetClass="entr" presetSubtype="10" fill="hold" nodeType="withEffect">
                                  <p:stCondLst>
                                    <p:cond delay="0"/>
                                  </p:stCondLst>
                                  <p:childTnLst>
                                    <p:set>
                                      <p:cBhvr>
                                        <p:cTn id="139" dur="1" fill="hold">
                                          <p:stCondLst>
                                            <p:cond delay="0"/>
                                          </p:stCondLst>
                                        </p:cTn>
                                        <p:tgtEl>
                                          <p:spTgt spid="50"/>
                                        </p:tgtEl>
                                        <p:attrNameLst>
                                          <p:attrName>style.visibility</p:attrName>
                                        </p:attrNameLst>
                                      </p:cBhvr>
                                      <p:to>
                                        <p:strVal val="visible"/>
                                      </p:to>
                                    </p:set>
                                    <p:animEffect transition="in" filter="blinds(horizontal)">
                                      <p:cBhvr>
                                        <p:cTn id="140" dur="500"/>
                                        <p:tgtEl>
                                          <p:spTgt spid="50"/>
                                        </p:tgtEl>
                                      </p:cBhvr>
                                    </p:animEffect>
                                  </p:childTnLst>
                                </p:cTn>
                              </p:par>
                            </p:childTnLst>
                          </p:cTn>
                        </p:par>
                      </p:childTnLst>
                    </p:cTn>
                  </p:par>
                  <p:par>
                    <p:cTn id="141" fill="hold">
                      <p:stCondLst>
                        <p:cond delay="indefinite"/>
                      </p:stCondLst>
                      <p:childTnLst>
                        <p:par>
                          <p:cTn id="142" fill="hold">
                            <p:stCondLst>
                              <p:cond delay="0"/>
                            </p:stCondLst>
                            <p:childTnLst>
                              <p:par>
                                <p:cTn id="143" presetID="3" presetClass="exit" presetSubtype="10" fill="hold" nodeType="clickEffect">
                                  <p:stCondLst>
                                    <p:cond delay="0"/>
                                  </p:stCondLst>
                                  <p:childTnLst>
                                    <p:animEffect transition="out" filter="blinds(horizontal)">
                                      <p:cBhvr>
                                        <p:cTn id="144" dur="500"/>
                                        <p:tgtEl>
                                          <p:spTgt spid="66573"/>
                                        </p:tgtEl>
                                      </p:cBhvr>
                                    </p:animEffect>
                                    <p:set>
                                      <p:cBhvr>
                                        <p:cTn id="145" dur="1" fill="hold">
                                          <p:stCondLst>
                                            <p:cond delay="499"/>
                                          </p:stCondLst>
                                        </p:cTn>
                                        <p:tgtEl>
                                          <p:spTgt spid="66573"/>
                                        </p:tgtEl>
                                        <p:attrNameLst>
                                          <p:attrName>style.visibility</p:attrName>
                                        </p:attrNameLst>
                                      </p:cBhvr>
                                      <p:to>
                                        <p:strVal val="hidden"/>
                                      </p:to>
                                    </p:set>
                                  </p:childTnLst>
                                </p:cTn>
                              </p:par>
                              <p:par>
                                <p:cTn id="146" presetID="3" presetClass="exit" presetSubtype="10" fill="hold" nodeType="withEffect">
                                  <p:stCondLst>
                                    <p:cond delay="0"/>
                                  </p:stCondLst>
                                  <p:childTnLst>
                                    <p:animEffect transition="out" filter="blinds(horizontal)">
                                      <p:cBhvr>
                                        <p:cTn id="147" dur="500"/>
                                        <p:tgtEl>
                                          <p:spTgt spid="50"/>
                                        </p:tgtEl>
                                      </p:cBhvr>
                                    </p:animEffect>
                                    <p:set>
                                      <p:cBhvr>
                                        <p:cTn id="148" dur="1" fill="hold">
                                          <p:stCondLst>
                                            <p:cond delay="499"/>
                                          </p:stCondLst>
                                        </p:cTn>
                                        <p:tgtEl>
                                          <p:spTgt spid="50"/>
                                        </p:tgtEl>
                                        <p:attrNameLst>
                                          <p:attrName>style.visibility</p:attrName>
                                        </p:attrNameLst>
                                      </p:cBhvr>
                                      <p:to>
                                        <p:strVal val="hidden"/>
                                      </p:to>
                                    </p:set>
                                  </p:childTnLst>
                                </p:cTn>
                              </p:par>
                              <p:par>
                                <p:cTn id="149" presetID="3" presetClass="exit" presetSubtype="10" fill="hold" grpId="2" nodeType="withEffect">
                                  <p:stCondLst>
                                    <p:cond delay="0"/>
                                  </p:stCondLst>
                                  <p:childTnLst>
                                    <p:animEffect transition="out" filter="blinds(horizontal)">
                                      <p:cBhvr>
                                        <p:cTn id="150" dur="500"/>
                                        <p:tgtEl>
                                          <p:spTgt spid="24"/>
                                        </p:tgtEl>
                                      </p:cBhvr>
                                    </p:animEffect>
                                    <p:set>
                                      <p:cBhvr>
                                        <p:cTn id="151" dur="1" fill="hold">
                                          <p:stCondLst>
                                            <p:cond delay="499"/>
                                          </p:stCondLst>
                                        </p:cTn>
                                        <p:tgtEl>
                                          <p:spTgt spid="24"/>
                                        </p:tgtEl>
                                        <p:attrNameLst>
                                          <p:attrName>style.visibility</p:attrName>
                                        </p:attrNameLst>
                                      </p:cBhvr>
                                      <p:to>
                                        <p:strVal val="hidden"/>
                                      </p:to>
                                    </p:set>
                                  </p:childTnLst>
                                </p:cTn>
                              </p:par>
                              <p:par>
                                <p:cTn id="152" presetID="3" presetClass="entr" presetSubtype="10" fill="hold" grpId="1" nodeType="withEffect">
                                  <p:stCondLst>
                                    <p:cond delay="0"/>
                                  </p:stCondLst>
                                  <p:childTnLst>
                                    <p:set>
                                      <p:cBhvr>
                                        <p:cTn id="153" dur="1" fill="hold">
                                          <p:stCondLst>
                                            <p:cond delay="0"/>
                                          </p:stCondLst>
                                        </p:cTn>
                                        <p:tgtEl>
                                          <p:spTgt spid="25"/>
                                        </p:tgtEl>
                                        <p:attrNameLst>
                                          <p:attrName>style.visibility</p:attrName>
                                        </p:attrNameLst>
                                      </p:cBhvr>
                                      <p:to>
                                        <p:strVal val="visible"/>
                                      </p:to>
                                    </p:set>
                                    <p:animEffect transition="in" filter="blinds(horizontal)">
                                      <p:cBhvr>
                                        <p:cTn id="154" dur="500"/>
                                        <p:tgtEl>
                                          <p:spTgt spid="25"/>
                                        </p:tgtEl>
                                      </p:cBhvr>
                                    </p:animEffect>
                                  </p:childTnLst>
                                </p:cTn>
                              </p:par>
                            </p:childTnLst>
                          </p:cTn>
                        </p:par>
                        <p:par>
                          <p:cTn id="155" fill="hold">
                            <p:stCondLst>
                              <p:cond delay="500"/>
                            </p:stCondLst>
                            <p:childTnLst>
                              <p:par>
                                <p:cTn id="156" presetID="63" presetClass="path" presetSubtype="0" accel="50000" decel="50000" fill="hold" grpId="0" nodeType="afterEffect">
                                  <p:stCondLst>
                                    <p:cond delay="0"/>
                                  </p:stCondLst>
                                  <p:childTnLst>
                                    <p:animMotion origin="layout" path="M -0.0375 1.11111E-6 L 0.12878 1.11111E-6 " pathEditMode="relative" rAng="0" ptsTypes="AA">
                                      <p:cBhvr>
                                        <p:cTn id="157" dur="1000" fill="hold"/>
                                        <p:tgtEl>
                                          <p:spTgt spid="25"/>
                                        </p:tgtEl>
                                        <p:attrNameLst>
                                          <p:attrName>ppt_x</p:attrName>
                                          <p:attrName>ppt_y</p:attrName>
                                        </p:attrNameLst>
                                      </p:cBhvr>
                                      <p:rCtr x="8307" y="0"/>
                                    </p:animMotion>
                                  </p:childTnLst>
                                </p:cTn>
                              </p:par>
                            </p:childTnLst>
                          </p:cTn>
                        </p:par>
                        <p:par>
                          <p:cTn id="158" fill="hold">
                            <p:stCondLst>
                              <p:cond delay="1500"/>
                            </p:stCondLst>
                            <p:childTnLst>
                              <p:par>
                                <p:cTn id="159" presetID="3" presetClass="entr" presetSubtype="10" fill="hold" nodeType="afterEffect">
                                  <p:stCondLst>
                                    <p:cond delay="0"/>
                                  </p:stCondLst>
                                  <p:childTnLst>
                                    <p:set>
                                      <p:cBhvr>
                                        <p:cTn id="160" dur="1" fill="hold">
                                          <p:stCondLst>
                                            <p:cond delay="0"/>
                                          </p:stCondLst>
                                        </p:cTn>
                                        <p:tgtEl>
                                          <p:spTgt spid="2052"/>
                                        </p:tgtEl>
                                        <p:attrNameLst>
                                          <p:attrName>style.visibility</p:attrName>
                                        </p:attrNameLst>
                                      </p:cBhvr>
                                      <p:to>
                                        <p:strVal val="visible"/>
                                      </p:to>
                                    </p:set>
                                    <p:animEffect transition="in" filter="blinds(horizontal)">
                                      <p:cBhvr>
                                        <p:cTn id="161" dur="500"/>
                                        <p:tgtEl>
                                          <p:spTgt spid="2052"/>
                                        </p:tgtEl>
                                      </p:cBhvr>
                                    </p:animEffect>
                                  </p:childTnLst>
                                </p:cTn>
                              </p:par>
                              <p:par>
                                <p:cTn id="162" presetID="3" presetClass="entr" presetSubtype="10" fill="hold" nodeType="withEffect">
                                  <p:stCondLst>
                                    <p:cond delay="0"/>
                                  </p:stCondLst>
                                  <p:childTnLst>
                                    <p:set>
                                      <p:cBhvr>
                                        <p:cTn id="163" dur="1" fill="hold">
                                          <p:stCondLst>
                                            <p:cond delay="0"/>
                                          </p:stCondLst>
                                        </p:cTn>
                                        <p:tgtEl>
                                          <p:spTgt spid="53"/>
                                        </p:tgtEl>
                                        <p:attrNameLst>
                                          <p:attrName>style.visibility</p:attrName>
                                        </p:attrNameLst>
                                      </p:cBhvr>
                                      <p:to>
                                        <p:strVal val="visible"/>
                                      </p:to>
                                    </p:set>
                                    <p:animEffect transition="in" filter="blinds(horizontal)">
                                      <p:cBhvr>
                                        <p:cTn id="164" dur="500"/>
                                        <p:tgtEl>
                                          <p:spTgt spid="53"/>
                                        </p:tgtEl>
                                      </p:cBhvr>
                                    </p:animEffect>
                                  </p:childTnLst>
                                </p:cTn>
                              </p:par>
                            </p:childTnLst>
                          </p:cTn>
                        </p:par>
                      </p:childTnLst>
                    </p:cTn>
                  </p:par>
                  <p:par>
                    <p:cTn id="165" fill="hold">
                      <p:stCondLst>
                        <p:cond delay="indefinite"/>
                      </p:stCondLst>
                      <p:childTnLst>
                        <p:par>
                          <p:cTn id="166" fill="hold">
                            <p:stCondLst>
                              <p:cond delay="0"/>
                            </p:stCondLst>
                            <p:childTnLst>
                              <p:par>
                                <p:cTn id="167" presetID="3" presetClass="exit" presetSubtype="10" fill="hold" nodeType="clickEffect">
                                  <p:stCondLst>
                                    <p:cond delay="0"/>
                                  </p:stCondLst>
                                  <p:childTnLst>
                                    <p:animEffect transition="out" filter="blinds(horizontal)">
                                      <p:cBhvr>
                                        <p:cTn id="168" dur="500"/>
                                        <p:tgtEl>
                                          <p:spTgt spid="2052"/>
                                        </p:tgtEl>
                                      </p:cBhvr>
                                    </p:animEffect>
                                    <p:set>
                                      <p:cBhvr>
                                        <p:cTn id="169" dur="1" fill="hold">
                                          <p:stCondLst>
                                            <p:cond delay="499"/>
                                          </p:stCondLst>
                                        </p:cTn>
                                        <p:tgtEl>
                                          <p:spTgt spid="2052"/>
                                        </p:tgtEl>
                                        <p:attrNameLst>
                                          <p:attrName>style.visibility</p:attrName>
                                        </p:attrNameLst>
                                      </p:cBhvr>
                                      <p:to>
                                        <p:strVal val="hidden"/>
                                      </p:to>
                                    </p:set>
                                  </p:childTnLst>
                                </p:cTn>
                              </p:par>
                              <p:par>
                                <p:cTn id="170" presetID="3" presetClass="exit" presetSubtype="10" fill="hold" grpId="2" nodeType="withEffect">
                                  <p:stCondLst>
                                    <p:cond delay="0"/>
                                  </p:stCondLst>
                                  <p:childTnLst>
                                    <p:animEffect transition="out" filter="blinds(horizontal)">
                                      <p:cBhvr>
                                        <p:cTn id="171" dur="500"/>
                                        <p:tgtEl>
                                          <p:spTgt spid="25"/>
                                        </p:tgtEl>
                                      </p:cBhvr>
                                    </p:animEffect>
                                    <p:set>
                                      <p:cBhvr>
                                        <p:cTn id="172" dur="1" fill="hold">
                                          <p:stCondLst>
                                            <p:cond delay="499"/>
                                          </p:stCondLst>
                                        </p:cTn>
                                        <p:tgtEl>
                                          <p:spTgt spid="25"/>
                                        </p:tgtEl>
                                        <p:attrNameLst>
                                          <p:attrName>style.visibility</p:attrName>
                                        </p:attrNameLst>
                                      </p:cBhvr>
                                      <p:to>
                                        <p:strVal val="hidden"/>
                                      </p:to>
                                    </p:set>
                                  </p:childTnLst>
                                </p:cTn>
                              </p:par>
                              <p:par>
                                <p:cTn id="173" presetID="3" presetClass="exit" presetSubtype="10" fill="hold" nodeType="withEffect">
                                  <p:stCondLst>
                                    <p:cond delay="0"/>
                                  </p:stCondLst>
                                  <p:childTnLst>
                                    <p:animEffect transition="out" filter="blinds(horizontal)">
                                      <p:cBhvr>
                                        <p:cTn id="174" dur="500"/>
                                        <p:tgtEl>
                                          <p:spTgt spid="53"/>
                                        </p:tgtEl>
                                      </p:cBhvr>
                                    </p:animEffect>
                                    <p:set>
                                      <p:cBhvr>
                                        <p:cTn id="175" dur="1" fill="hold">
                                          <p:stCondLst>
                                            <p:cond delay="499"/>
                                          </p:stCondLst>
                                        </p:cTn>
                                        <p:tgtEl>
                                          <p:spTgt spid="53"/>
                                        </p:tgtEl>
                                        <p:attrNameLst>
                                          <p:attrName>style.visibility</p:attrName>
                                        </p:attrNameLst>
                                      </p:cBhvr>
                                      <p:to>
                                        <p:strVal val="hidden"/>
                                      </p:to>
                                    </p:set>
                                  </p:childTnLst>
                                </p:cTn>
                              </p:par>
                              <p:par>
                                <p:cTn id="176" presetID="3" presetClass="entr" presetSubtype="10" fill="hold" grpId="1" nodeType="withEffect">
                                  <p:stCondLst>
                                    <p:cond delay="0"/>
                                  </p:stCondLst>
                                  <p:childTnLst>
                                    <p:set>
                                      <p:cBhvr>
                                        <p:cTn id="177" dur="1" fill="hold">
                                          <p:stCondLst>
                                            <p:cond delay="0"/>
                                          </p:stCondLst>
                                        </p:cTn>
                                        <p:tgtEl>
                                          <p:spTgt spid="26"/>
                                        </p:tgtEl>
                                        <p:attrNameLst>
                                          <p:attrName>style.visibility</p:attrName>
                                        </p:attrNameLst>
                                      </p:cBhvr>
                                      <p:to>
                                        <p:strVal val="visible"/>
                                      </p:to>
                                    </p:set>
                                    <p:animEffect transition="in" filter="blinds(horizontal)">
                                      <p:cBhvr>
                                        <p:cTn id="178" dur="500"/>
                                        <p:tgtEl>
                                          <p:spTgt spid="26"/>
                                        </p:tgtEl>
                                      </p:cBhvr>
                                    </p:animEffect>
                                  </p:childTnLst>
                                </p:cTn>
                              </p:par>
                            </p:childTnLst>
                          </p:cTn>
                        </p:par>
                        <p:par>
                          <p:cTn id="179" fill="hold">
                            <p:stCondLst>
                              <p:cond delay="500"/>
                            </p:stCondLst>
                            <p:childTnLst>
                              <p:par>
                                <p:cTn id="180" presetID="63" presetClass="path" presetSubtype="0" accel="50000" decel="50000" fill="hold" grpId="0" nodeType="afterEffect">
                                  <p:stCondLst>
                                    <p:cond delay="0"/>
                                  </p:stCondLst>
                                  <p:childTnLst>
                                    <p:animMotion origin="layout" path="M -0.03828 1.11111E-6 L 0.12799 1.11111E-6 " pathEditMode="relative" rAng="0" ptsTypes="AA">
                                      <p:cBhvr>
                                        <p:cTn id="181" dur="1000" fill="hold"/>
                                        <p:tgtEl>
                                          <p:spTgt spid="26"/>
                                        </p:tgtEl>
                                        <p:attrNameLst>
                                          <p:attrName>ppt_x</p:attrName>
                                          <p:attrName>ppt_y</p:attrName>
                                        </p:attrNameLst>
                                      </p:cBhvr>
                                      <p:rCtr x="8307" y="0"/>
                                    </p:animMotion>
                                  </p:childTnLst>
                                </p:cTn>
                              </p:par>
                            </p:childTnLst>
                          </p:cTn>
                        </p:par>
                        <p:par>
                          <p:cTn id="182" fill="hold">
                            <p:stCondLst>
                              <p:cond delay="1500"/>
                            </p:stCondLst>
                            <p:childTnLst>
                              <p:par>
                                <p:cTn id="183" presetID="3" presetClass="entr" presetSubtype="10" fill="hold" nodeType="afterEffect">
                                  <p:stCondLst>
                                    <p:cond delay="0"/>
                                  </p:stCondLst>
                                  <p:childTnLst>
                                    <p:set>
                                      <p:cBhvr>
                                        <p:cTn id="184" dur="1" fill="hold">
                                          <p:stCondLst>
                                            <p:cond delay="0"/>
                                          </p:stCondLst>
                                        </p:cTn>
                                        <p:tgtEl>
                                          <p:spTgt spid="2054"/>
                                        </p:tgtEl>
                                        <p:attrNameLst>
                                          <p:attrName>style.visibility</p:attrName>
                                        </p:attrNameLst>
                                      </p:cBhvr>
                                      <p:to>
                                        <p:strVal val="visible"/>
                                      </p:to>
                                    </p:set>
                                    <p:animEffect transition="in" filter="blinds(horizontal)">
                                      <p:cBhvr>
                                        <p:cTn id="185" dur="500"/>
                                        <p:tgtEl>
                                          <p:spTgt spid="2054"/>
                                        </p:tgtEl>
                                      </p:cBhvr>
                                    </p:animEffect>
                                  </p:childTnLst>
                                </p:cTn>
                              </p:par>
                              <p:par>
                                <p:cTn id="186" presetID="3" presetClass="entr" presetSubtype="10" fill="hold" nodeType="withEffect">
                                  <p:stCondLst>
                                    <p:cond delay="0"/>
                                  </p:stCondLst>
                                  <p:childTnLst>
                                    <p:set>
                                      <p:cBhvr>
                                        <p:cTn id="187" dur="1" fill="hold">
                                          <p:stCondLst>
                                            <p:cond delay="0"/>
                                          </p:stCondLst>
                                        </p:cTn>
                                        <p:tgtEl>
                                          <p:spTgt spid="56"/>
                                        </p:tgtEl>
                                        <p:attrNameLst>
                                          <p:attrName>style.visibility</p:attrName>
                                        </p:attrNameLst>
                                      </p:cBhvr>
                                      <p:to>
                                        <p:strVal val="visible"/>
                                      </p:to>
                                    </p:set>
                                    <p:animEffect transition="in" filter="blinds(horizontal)">
                                      <p:cBhvr>
                                        <p:cTn id="18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20" grpId="0" animBg="1"/>
      <p:bldP spid="20" grpId="1" animBg="1"/>
      <p:bldP spid="20" grpId="2" animBg="1"/>
      <p:bldP spid="21" grpId="0" animBg="1"/>
      <p:bldP spid="21" grpId="1" animBg="1"/>
      <p:bldP spid="21"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Internet Applications (1992~2010)</a:t>
            </a:r>
            <a:endParaRPr lang="ko-KR" altLang="en-US" dirty="0"/>
          </a:p>
        </p:txBody>
      </p:sp>
      <p:pic>
        <p:nvPicPr>
          <p:cNvPr id="3076" name="Picture 4" descr="Image result for internet history time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1" y="896013"/>
            <a:ext cx="11763374" cy="5494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1695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Internet Applications (2010~present)</a:t>
            </a:r>
            <a:endParaRPr lang="ko-KR" altLang="en-US" dirty="0"/>
          </a:p>
        </p:txBody>
      </p:sp>
      <p:pic>
        <p:nvPicPr>
          <p:cNvPr id="4" name="그림 3"/>
          <p:cNvPicPr>
            <a:picLocks noChangeAspect="1"/>
          </p:cNvPicPr>
          <p:nvPr/>
        </p:nvPicPr>
        <p:blipFill>
          <a:blip r:embed="rId3"/>
          <a:stretch>
            <a:fillRect/>
          </a:stretch>
        </p:blipFill>
        <p:spPr>
          <a:xfrm>
            <a:off x="582576" y="1105343"/>
            <a:ext cx="2095500" cy="1904557"/>
          </a:xfrm>
          <a:prstGeom prst="rect">
            <a:avLst/>
          </a:prstGeom>
        </p:spPr>
      </p:pic>
      <p:pic>
        <p:nvPicPr>
          <p:cNvPr id="6" name="그림 5"/>
          <p:cNvPicPr>
            <a:picLocks noChangeAspect="1"/>
          </p:cNvPicPr>
          <p:nvPr/>
        </p:nvPicPr>
        <p:blipFill>
          <a:blip r:embed="rId4"/>
          <a:stretch>
            <a:fillRect/>
          </a:stretch>
        </p:blipFill>
        <p:spPr>
          <a:xfrm>
            <a:off x="582576" y="3685498"/>
            <a:ext cx="2095500" cy="1647825"/>
          </a:xfrm>
          <a:prstGeom prst="rect">
            <a:avLst/>
          </a:prstGeom>
        </p:spPr>
      </p:pic>
      <p:pic>
        <p:nvPicPr>
          <p:cNvPr id="3078" name="Picture 6" descr="Image result for ë¤ì´ë²ì§ë"/>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0375" y="1105342"/>
            <a:ext cx="1939925" cy="19045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4" name="Picture 12" descr="Image result for Google Driv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9675" y="3174999"/>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2" name="그림 11"/>
          <p:cNvPicPr>
            <a:picLocks noChangeAspect="1"/>
          </p:cNvPicPr>
          <p:nvPr/>
        </p:nvPicPr>
        <p:blipFill>
          <a:blip r:embed="rId7"/>
          <a:stretch>
            <a:fillRect/>
          </a:stretch>
        </p:blipFill>
        <p:spPr>
          <a:xfrm>
            <a:off x="5207001" y="1549401"/>
            <a:ext cx="1752599" cy="990600"/>
          </a:xfrm>
          <a:prstGeom prst="rect">
            <a:avLst/>
          </a:prstGeom>
        </p:spPr>
      </p:pic>
      <p:pic>
        <p:nvPicPr>
          <p:cNvPr id="3088" name="Picture 16" descr="Image result for snapcha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6700" y="3640158"/>
            <a:ext cx="1812900" cy="1822454"/>
          </a:xfrm>
          <a:prstGeom prst="rect">
            <a:avLst/>
          </a:prstGeom>
          <a:noFill/>
          <a:extLst>
            <a:ext uri="{909E8E84-426E-40DD-AFC4-6F175D3DCCD1}">
              <a14:hiddenFill xmlns:a14="http://schemas.microsoft.com/office/drawing/2010/main">
                <a:solidFill>
                  <a:srgbClr val="FFFFFF"/>
                </a:solidFill>
              </a14:hiddenFill>
            </a:ext>
          </a:extLst>
        </p:spPr>
      </p:pic>
      <p:pic>
        <p:nvPicPr>
          <p:cNvPr id="17" name="그림 16"/>
          <p:cNvPicPr>
            <a:picLocks noChangeAspect="1"/>
          </p:cNvPicPr>
          <p:nvPr/>
        </p:nvPicPr>
        <p:blipFill>
          <a:blip r:embed="rId9"/>
          <a:stretch>
            <a:fillRect/>
          </a:stretch>
        </p:blipFill>
        <p:spPr>
          <a:xfrm>
            <a:off x="7299325" y="1808626"/>
            <a:ext cx="1717675" cy="781050"/>
          </a:xfrm>
          <a:prstGeom prst="rect">
            <a:avLst/>
          </a:prstGeom>
        </p:spPr>
      </p:pic>
      <p:pic>
        <p:nvPicPr>
          <p:cNvPr id="3096" name="Picture 24" descr="Image result for samsung p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15425" y="1266823"/>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9" name="그림 18"/>
          <p:cNvPicPr>
            <a:picLocks noChangeAspect="1"/>
          </p:cNvPicPr>
          <p:nvPr/>
        </p:nvPicPr>
        <p:blipFill>
          <a:blip r:embed="rId11"/>
          <a:stretch>
            <a:fillRect/>
          </a:stretch>
        </p:blipFill>
        <p:spPr>
          <a:xfrm>
            <a:off x="9396412" y="3532187"/>
            <a:ext cx="1957388" cy="1966126"/>
          </a:xfrm>
          <a:prstGeom prst="rect">
            <a:avLst/>
          </a:prstGeom>
        </p:spPr>
      </p:pic>
      <p:pic>
        <p:nvPicPr>
          <p:cNvPr id="21" name="그림 20"/>
          <p:cNvPicPr>
            <a:picLocks noChangeAspect="1"/>
          </p:cNvPicPr>
          <p:nvPr/>
        </p:nvPicPr>
        <p:blipFill>
          <a:blip r:embed="rId12"/>
          <a:stretch>
            <a:fillRect/>
          </a:stretch>
        </p:blipFill>
        <p:spPr>
          <a:xfrm>
            <a:off x="7234275" y="3660097"/>
            <a:ext cx="2193950" cy="1802515"/>
          </a:xfrm>
          <a:prstGeom prst="rect">
            <a:avLst/>
          </a:prstGeom>
        </p:spPr>
      </p:pic>
    </p:spTree>
    <p:extLst>
      <p:ext uri="{BB962C8B-B14F-4D97-AF65-F5344CB8AC3E}">
        <p14:creationId xmlns:p14="http://schemas.microsoft.com/office/powerpoint/2010/main" val="2000569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 calcmode="lin" valueType="num">
                                      <p:cBhvr additive="base">
                                        <p:cTn id="19" dur="500" fill="hold"/>
                                        <p:tgtEl>
                                          <p:spTgt spid="3078"/>
                                        </p:tgtEl>
                                        <p:attrNameLst>
                                          <p:attrName>ppt_x</p:attrName>
                                        </p:attrNameLst>
                                      </p:cBhvr>
                                      <p:tavLst>
                                        <p:tav tm="0">
                                          <p:val>
                                            <p:strVal val="#ppt_x"/>
                                          </p:val>
                                        </p:tav>
                                        <p:tav tm="100000">
                                          <p:val>
                                            <p:strVal val="#ppt_x"/>
                                          </p:val>
                                        </p:tav>
                                      </p:tavLst>
                                    </p:anim>
                                    <p:anim calcmode="lin" valueType="num">
                                      <p:cBhvr additive="base">
                                        <p:cTn id="20"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84"/>
                                        </p:tgtEl>
                                        <p:attrNameLst>
                                          <p:attrName>style.visibility</p:attrName>
                                        </p:attrNameLst>
                                      </p:cBhvr>
                                      <p:to>
                                        <p:strVal val="visible"/>
                                      </p:to>
                                    </p:set>
                                    <p:anim calcmode="lin" valueType="num">
                                      <p:cBhvr additive="base">
                                        <p:cTn id="25" dur="500" fill="hold"/>
                                        <p:tgtEl>
                                          <p:spTgt spid="3084"/>
                                        </p:tgtEl>
                                        <p:attrNameLst>
                                          <p:attrName>ppt_x</p:attrName>
                                        </p:attrNameLst>
                                      </p:cBhvr>
                                      <p:tavLst>
                                        <p:tav tm="0">
                                          <p:val>
                                            <p:strVal val="#ppt_x"/>
                                          </p:val>
                                        </p:tav>
                                        <p:tav tm="100000">
                                          <p:val>
                                            <p:strVal val="#ppt_x"/>
                                          </p:val>
                                        </p:tav>
                                      </p:tavLst>
                                    </p:anim>
                                    <p:anim calcmode="lin" valueType="num">
                                      <p:cBhvr additive="base">
                                        <p:cTn id="26" dur="500" fill="hold"/>
                                        <p:tgtEl>
                                          <p:spTgt spid="308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88"/>
                                        </p:tgtEl>
                                        <p:attrNameLst>
                                          <p:attrName>style.visibility</p:attrName>
                                        </p:attrNameLst>
                                      </p:cBhvr>
                                      <p:to>
                                        <p:strVal val="visible"/>
                                      </p:to>
                                    </p:set>
                                    <p:anim calcmode="lin" valueType="num">
                                      <p:cBhvr additive="base">
                                        <p:cTn id="37" dur="500" fill="hold"/>
                                        <p:tgtEl>
                                          <p:spTgt spid="3088"/>
                                        </p:tgtEl>
                                        <p:attrNameLst>
                                          <p:attrName>ppt_x</p:attrName>
                                        </p:attrNameLst>
                                      </p:cBhvr>
                                      <p:tavLst>
                                        <p:tav tm="0">
                                          <p:val>
                                            <p:strVal val="#ppt_x"/>
                                          </p:val>
                                        </p:tav>
                                        <p:tav tm="100000">
                                          <p:val>
                                            <p:strVal val="#ppt_x"/>
                                          </p:val>
                                        </p:tav>
                                      </p:tavLst>
                                    </p:anim>
                                    <p:anim calcmode="lin" valueType="num">
                                      <p:cBhvr additive="base">
                                        <p:cTn id="38" dur="500" fill="hold"/>
                                        <p:tgtEl>
                                          <p:spTgt spid="308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096"/>
                                        </p:tgtEl>
                                        <p:attrNameLst>
                                          <p:attrName>style.visibility</p:attrName>
                                        </p:attrNameLst>
                                      </p:cBhvr>
                                      <p:to>
                                        <p:strVal val="visible"/>
                                      </p:to>
                                    </p:set>
                                    <p:anim calcmode="lin" valueType="num">
                                      <p:cBhvr additive="base">
                                        <p:cTn id="55" dur="500" fill="hold"/>
                                        <p:tgtEl>
                                          <p:spTgt spid="3096"/>
                                        </p:tgtEl>
                                        <p:attrNameLst>
                                          <p:attrName>ppt_x</p:attrName>
                                        </p:attrNameLst>
                                      </p:cBhvr>
                                      <p:tavLst>
                                        <p:tav tm="0">
                                          <p:val>
                                            <p:strVal val="#ppt_x"/>
                                          </p:val>
                                        </p:tav>
                                        <p:tav tm="100000">
                                          <p:val>
                                            <p:strVal val="#ppt_x"/>
                                          </p:val>
                                        </p:tav>
                                      </p:tavLst>
                                    </p:anim>
                                    <p:anim calcmode="lin" valueType="num">
                                      <p:cBhvr additive="base">
                                        <p:cTn id="56" dur="500" fill="hold"/>
                                        <p:tgtEl>
                                          <p:spTgt spid="309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Mobile Instant Messaging Apps (as of Jan. 2018</a:t>
            </a:r>
            <a:r>
              <a:rPr lang="en-US" altLang="ko-KR" dirty="0" smtClean="0"/>
              <a:t>)</a:t>
            </a:r>
            <a:endParaRPr lang="ko-KR" altLang="en-US" dirty="0"/>
          </a:p>
        </p:txBody>
      </p:sp>
      <p:grpSp>
        <p:nvGrpSpPr>
          <p:cNvPr id="8" name="그룹 7"/>
          <p:cNvGrpSpPr/>
          <p:nvPr/>
        </p:nvGrpSpPr>
        <p:grpSpPr>
          <a:xfrm>
            <a:off x="564412" y="1060704"/>
            <a:ext cx="10960888" cy="5181705"/>
            <a:chOff x="564413" y="1687829"/>
            <a:chExt cx="8856984" cy="4554579"/>
          </a:xfrm>
        </p:grpSpPr>
        <p:sp>
          <p:nvSpPr>
            <p:cNvPr id="22" name="모서리가 둥근 직사각형 21"/>
            <p:cNvSpPr/>
            <p:nvPr/>
          </p:nvSpPr>
          <p:spPr bwMode="auto">
            <a:xfrm>
              <a:off x="564413" y="1687829"/>
              <a:ext cx="8856984" cy="4353715"/>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ko-KR" altLang="en-US" sz="1800" b="0" i="0" u="none" strike="noStrike" kern="0" cap="none" spc="0" normalizeH="0" baseline="0" noProof="0">
                <a:ln>
                  <a:noFill/>
                </a:ln>
                <a:solidFill>
                  <a:srgbClr val="1A1A70"/>
                </a:solidFill>
                <a:effectLst/>
                <a:uLnTx/>
                <a:uFillTx/>
                <a:latin typeface="굴림" pitchFamily="50" charset="-127"/>
                <a:ea typeface="굴림" pitchFamily="50" charset="-127"/>
              </a:endParaRPr>
            </a:p>
          </p:txBody>
        </p:sp>
        <p:cxnSp>
          <p:nvCxnSpPr>
            <p:cNvPr id="23" name="직선 연결선 22"/>
            <p:cNvCxnSpPr/>
            <p:nvPr/>
          </p:nvCxnSpPr>
          <p:spPr>
            <a:xfrm>
              <a:off x="4751955" y="2086643"/>
              <a:ext cx="0" cy="1513556"/>
            </a:xfrm>
            <a:prstGeom prst="line">
              <a:avLst/>
            </a:prstGeom>
            <a:noFill/>
            <a:ln w="6350" cap="flat" cmpd="sng" algn="ctr">
              <a:solidFill>
                <a:srgbClr val="FFFFFF">
                  <a:lumMod val="50000"/>
                  <a:lumOff val="50000"/>
                </a:srgbClr>
              </a:solidFill>
              <a:prstDash val="sysDash"/>
            </a:ln>
            <a:effectLst/>
          </p:spPr>
        </p:cxnSp>
        <p:cxnSp>
          <p:nvCxnSpPr>
            <p:cNvPr id="24" name="직선 연결선 23"/>
            <p:cNvCxnSpPr/>
            <p:nvPr/>
          </p:nvCxnSpPr>
          <p:spPr>
            <a:xfrm>
              <a:off x="697352" y="2002168"/>
              <a:ext cx="8375083" cy="0"/>
            </a:xfrm>
            <a:prstGeom prst="line">
              <a:avLst/>
            </a:prstGeom>
            <a:noFill/>
            <a:ln w="12700" cap="flat" cmpd="sng" algn="ctr">
              <a:solidFill>
                <a:srgbClr val="FFFFFF">
                  <a:lumMod val="50000"/>
                  <a:lumOff val="50000"/>
                </a:srgbClr>
              </a:solidFill>
              <a:prstDash val="solid"/>
            </a:ln>
            <a:effectLst/>
          </p:spPr>
        </p:cxnSp>
        <p:sp>
          <p:nvSpPr>
            <p:cNvPr id="25" name="TextBox 24"/>
            <p:cNvSpPr txBox="1"/>
            <p:nvPr/>
          </p:nvSpPr>
          <p:spPr>
            <a:xfrm>
              <a:off x="4319906" y="1687829"/>
              <a:ext cx="4187121" cy="270528"/>
            </a:xfrm>
            <a:prstGeom prst="rect">
              <a:avLst/>
            </a:prstGeom>
            <a:noFill/>
          </p:spPr>
          <p:txBody>
            <a:bodyPr wrap="square" lIns="0" tIns="0" rIns="0" bIns="0" rtlCol="0">
              <a:spAutoFit/>
            </a:bodyPr>
            <a:lstStyle>
              <a:defPPr>
                <a:defRPr lang="ko-KR"/>
              </a:defPPr>
              <a:lvl1pPr marL="228600" indent="-228600" defTabSz="975022" latinLnBrk="0">
                <a:buClr>
                  <a:schemeClr val="tx1">
                    <a:lumMod val="65000"/>
                    <a:lumOff val="35000"/>
                  </a:schemeClr>
                </a:buClr>
                <a:buSzPct val="150000"/>
                <a:buBlip>
                  <a:blip r:embed="rId2"/>
                </a:buBlip>
                <a:defRPr sz="1400">
                  <a:ln>
                    <a:solidFill>
                      <a:schemeClr val="tx1">
                        <a:lumMod val="65000"/>
                        <a:lumOff val="35000"/>
                        <a:alpha val="0"/>
                      </a:schemeClr>
                    </a:solidFill>
                  </a:ln>
                  <a:solidFill>
                    <a:schemeClr val="tx1">
                      <a:lumMod val="65000"/>
                      <a:lumOff val="35000"/>
                    </a:schemeClr>
                  </a:solidFill>
                  <a:latin typeface="Yoon 윤고딕 540_TT" pitchFamily="18" charset="-127"/>
                  <a:ea typeface="Yoon 윤고딕 540_TT" pitchFamily="18" charset="-127"/>
                </a:defRPr>
              </a:lvl1pPr>
            </a:lstStyle>
            <a:p>
              <a:pPr algn="ctr" fontAlgn="base">
                <a:spcBef>
                  <a:spcPct val="0"/>
                </a:spcBef>
                <a:spcAft>
                  <a:spcPct val="0"/>
                </a:spcAft>
                <a:buClr>
                  <a:prstClr val="black">
                    <a:lumMod val="65000"/>
                    <a:lumOff val="35000"/>
                  </a:prstClr>
                </a:buClr>
                <a:buSzPct val="100000"/>
                <a:buFontTx/>
                <a:buNone/>
              </a:pPr>
              <a:r>
                <a:rPr kumimoji="1" lang="en-US" altLang="ko-KR" sz="2000" b="1" spc="-55" dirty="0" err="1">
                  <a:ln>
                    <a:noFill/>
                  </a:ln>
                  <a:solidFill>
                    <a:srgbClr val="1A1A70">
                      <a:lumMod val="95000"/>
                    </a:srgbClr>
                  </a:solidFill>
                  <a:latin typeface="Arial" panose="020B0604020202020204" pitchFamily="34" charset="0"/>
                  <a:cs typeface="Arial" panose="020B0604020202020204" pitchFamily="34" charset="0"/>
                </a:rPr>
                <a:t>KakaoTalk</a:t>
              </a:r>
              <a:r>
                <a:rPr kumimoji="1" lang="en-US" altLang="ko-KR" sz="2000" b="1" spc="-55" dirty="0">
                  <a:ln>
                    <a:noFill/>
                  </a:ln>
                  <a:solidFill>
                    <a:srgbClr val="1A1A70">
                      <a:lumMod val="95000"/>
                    </a:srgbClr>
                  </a:solidFill>
                  <a:latin typeface="Arial" panose="020B0604020202020204" pitchFamily="34" charset="0"/>
                  <a:cs typeface="Arial" panose="020B0604020202020204" pitchFamily="34" charset="0"/>
                </a:rPr>
                <a:t> (Korea)</a:t>
              </a:r>
            </a:p>
          </p:txBody>
        </p:sp>
        <p:sp>
          <p:nvSpPr>
            <p:cNvPr id="26" name="TextBox 25"/>
            <p:cNvSpPr txBox="1"/>
            <p:nvPr/>
          </p:nvSpPr>
          <p:spPr>
            <a:xfrm>
              <a:off x="797489" y="1687829"/>
              <a:ext cx="3522417" cy="270528"/>
            </a:xfrm>
            <a:prstGeom prst="rect">
              <a:avLst/>
            </a:prstGeom>
            <a:noFill/>
          </p:spPr>
          <p:txBody>
            <a:bodyPr wrap="square" lIns="0" tIns="0" rIns="0" bIns="0" rtlCol="0">
              <a:spAutoFit/>
            </a:bodyPr>
            <a:lstStyle>
              <a:defPPr>
                <a:defRPr lang="ko-KR"/>
              </a:defPPr>
              <a:lvl1pPr marL="228600" indent="-228600" defTabSz="975022" latinLnBrk="0">
                <a:buClr>
                  <a:schemeClr val="tx1">
                    <a:lumMod val="65000"/>
                    <a:lumOff val="35000"/>
                  </a:schemeClr>
                </a:buClr>
                <a:buSzPct val="150000"/>
                <a:buBlip>
                  <a:blip r:embed="rId2"/>
                </a:buBlip>
                <a:defRPr sz="1400">
                  <a:ln>
                    <a:solidFill>
                      <a:schemeClr val="tx1">
                        <a:lumMod val="65000"/>
                        <a:lumOff val="35000"/>
                        <a:alpha val="0"/>
                      </a:schemeClr>
                    </a:solidFill>
                  </a:ln>
                  <a:solidFill>
                    <a:schemeClr val="tx1">
                      <a:lumMod val="65000"/>
                      <a:lumOff val="35000"/>
                    </a:schemeClr>
                  </a:solidFill>
                  <a:latin typeface="Yoon 윤고딕 540_TT" pitchFamily="18" charset="-127"/>
                  <a:ea typeface="Yoon 윤고딕 540_TT" pitchFamily="18" charset="-127"/>
                </a:defRPr>
              </a:lvl1pPr>
            </a:lstStyle>
            <a:p>
              <a:pPr algn="ctr" fontAlgn="base">
                <a:spcBef>
                  <a:spcPct val="0"/>
                </a:spcBef>
                <a:spcAft>
                  <a:spcPct val="0"/>
                </a:spcAft>
                <a:buClr>
                  <a:prstClr val="black">
                    <a:lumMod val="65000"/>
                    <a:lumOff val="35000"/>
                  </a:prstClr>
                </a:buClr>
                <a:buSzPct val="100000"/>
                <a:buFontTx/>
                <a:buNone/>
              </a:pPr>
              <a:r>
                <a:rPr kumimoji="1" lang="en-US" altLang="ko-KR" sz="2000" b="1" spc="-55" dirty="0">
                  <a:ln>
                    <a:noFill/>
                  </a:ln>
                  <a:solidFill>
                    <a:srgbClr val="1A1A70">
                      <a:lumMod val="95000"/>
                    </a:srgbClr>
                  </a:solidFill>
                  <a:latin typeface="Arial" panose="020B0604020202020204" pitchFamily="34" charset="0"/>
                  <a:cs typeface="Arial" panose="020B0604020202020204" pitchFamily="34" charset="0"/>
                </a:rPr>
                <a:t>WhatsApp (USA)</a:t>
              </a:r>
            </a:p>
          </p:txBody>
        </p:sp>
        <p:pic>
          <p:nvPicPr>
            <p:cNvPr id="27" name="Picture 8" descr="http://www.androidaustralia.com.au/wp-content/uploads/2013/04/whatsapp-logo.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36033" y="2435506"/>
              <a:ext cx="748971" cy="73313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760636" y="2219581"/>
              <a:ext cx="2924850" cy="1104653"/>
            </a:xfrm>
            <a:prstGeom prst="rect">
              <a:avLst/>
            </a:prstGeom>
            <a:noFill/>
            <a:ln w="3175">
              <a:noFill/>
            </a:ln>
            <a:effectLst/>
          </p:spPr>
          <p:txBody>
            <a:bodyPr wrap="square" lIns="0" tIns="0" rIns="0" bIns="0" rtlCol="0">
              <a:spAutoFit/>
            </a:bodyPr>
            <a:lstStyle/>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rPr>
                <a:t>Started: Nov. 2009</a:t>
              </a: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rPr>
                <a:t>Active Users: </a:t>
              </a:r>
              <a:r>
                <a:rPr kumimoji="1" lang="en-US" altLang="ko-KR" sz="1300" b="1" spc="-55" dirty="0" smtClean="0">
                  <a:solidFill>
                    <a:srgbClr val="1A1A70">
                      <a:lumMod val="95000"/>
                    </a:srgbClr>
                  </a:solidFill>
                  <a:latin typeface="Arial" panose="020B0604020202020204" pitchFamily="34" charset="0"/>
                  <a:ea typeface="굴림" charset="-127"/>
                  <a:cs typeface="Arial" panose="020B0604020202020204" pitchFamily="34" charset="0"/>
                </a:rPr>
                <a:t>1.5 </a:t>
              </a:r>
              <a:r>
                <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rPr>
                <a:t>Billion</a:t>
              </a: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rPr>
                <a:t>Dominant: USA, Europe, </a:t>
              </a:r>
              <a:r>
                <a:rPr kumimoji="1" lang="en-US" altLang="ko-KR" sz="1300" b="1" dirty="0">
                  <a:solidFill>
                    <a:srgbClr val="1A1A70"/>
                  </a:solidFill>
                  <a:latin typeface="Arial" panose="020B0604020202020204" pitchFamily="34" charset="0"/>
                  <a:ea typeface="굴림" charset="-127"/>
                  <a:cs typeface="Arial" panose="020B0604020202020204" pitchFamily="34" charset="0"/>
                </a:rPr>
                <a:t>Brazil, Mexico, India</a:t>
              </a:r>
              <a:endPar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endParaRP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rPr>
                <a:t>Acquired by Facebook (Feb. 2014) </a:t>
              </a:r>
            </a:p>
            <a:p>
              <a:pPr defTabSz="900043" fontAlgn="base" latinLnBrk="0">
                <a:spcBef>
                  <a:spcPts val="462"/>
                </a:spcBef>
                <a:spcAft>
                  <a:spcPct val="0"/>
                </a:spcAft>
                <a:buClr>
                  <a:srgbClr val="1A1A70">
                    <a:lumMod val="95000"/>
                  </a:srgbClr>
                </a:buClr>
                <a:buSzPct val="100000"/>
              </a:pPr>
              <a:r>
                <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rPr>
                <a:t>   for $19B</a:t>
              </a:r>
            </a:p>
          </p:txBody>
        </p:sp>
        <p:sp>
          <p:nvSpPr>
            <p:cNvPr id="29" name="TextBox 28"/>
            <p:cNvSpPr txBox="1"/>
            <p:nvPr/>
          </p:nvSpPr>
          <p:spPr>
            <a:xfrm>
              <a:off x="5815458" y="2153112"/>
              <a:ext cx="3323446" cy="1104653"/>
            </a:xfrm>
            <a:prstGeom prst="rect">
              <a:avLst/>
            </a:prstGeom>
            <a:noFill/>
            <a:ln w="3175">
              <a:noFill/>
            </a:ln>
            <a:effectLst/>
          </p:spPr>
          <p:txBody>
            <a:bodyPr wrap="square" lIns="0" tIns="0" rIns="0" bIns="0" rtlCol="0">
              <a:spAutoFit/>
            </a:bodyPr>
            <a:lstStyle/>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rPr>
                <a:t>Started: March 2010</a:t>
              </a: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rPr>
                <a:t>Active Users: </a:t>
              </a:r>
              <a:r>
                <a:rPr kumimoji="1" lang="en-US" altLang="ko-KR" sz="1300" b="1" spc="-55" dirty="0" smtClean="0">
                  <a:solidFill>
                    <a:srgbClr val="1A1A70">
                      <a:lumMod val="95000"/>
                    </a:srgbClr>
                  </a:solidFill>
                  <a:latin typeface="Arial" panose="020B0604020202020204" pitchFamily="34" charset="0"/>
                  <a:ea typeface="굴림" charset="-127"/>
                  <a:cs typeface="Arial" panose="020B0604020202020204" pitchFamily="34" charset="0"/>
                </a:rPr>
                <a:t>49.8 </a:t>
              </a:r>
              <a:r>
                <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rPr>
                <a:t>Million</a:t>
              </a: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rPr>
                <a:t>Dominant: Korea </a:t>
              </a:r>
              <a:r>
                <a:rPr kumimoji="1" lang="en-US" altLang="ko-KR" sz="1300" b="1" spc="-55" dirty="0" smtClean="0">
                  <a:solidFill>
                    <a:srgbClr val="1A1A70">
                      <a:lumMod val="95000"/>
                    </a:srgbClr>
                  </a:solidFill>
                  <a:latin typeface="Arial" panose="020B0604020202020204" pitchFamily="34" charset="0"/>
                  <a:ea typeface="굴림" charset="-127"/>
                  <a:cs typeface="Arial" panose="020B0604020202020204" pitchFamily="34" charset="0"/>
                </a:rPr>
                <a:t>(90</a:t>
              </a:r>
              <a:r>
                <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rPr>
                <a:t>% of Koreans use)</a:t>
              </a: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rPr>
                <a:t>Revenue from gaming, emoticon, finance</a:t>
              </a: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300" b="1" spc="-55" dirty="0">
                  <a:solidFill>
                    <a:srgbClr val="FF0000"/>
                  </a:solidFill>
                  <a:latin typeface="Arial" panose="020B0604020202020204" pitchFamily="34" charset="0"/>
                  <a:ea typeface="굴림" charset="-127"/>
                  <a:cs typeface="Arial" panose="020B0604020202020204" pitchFamily="34" charset="0"/>
                </a:rPr>
                <a:t>90% drop in Telco SMS Usage for last 6</a:t>
              </a:r>
              <a:r>
                <a:rPr kumimoji="1" lang="en-US" altLang="ko-KR" sz="1300" b="1" spc="-55" dirty="0" smtClean="0">
                  <a:solidFill>
                    <a:srgbClr val="FF0000"/>
                  </a:solidFill>
                  <a:latin typeface="Arial" panose="020B0604020202020204" pitchFamily="34" charset="0"/>
                  <a:ea typeface="굴림" charset="-127"/>
                  <a:cs typeface="Arial" panose="020B0604020202020204" pitchFamily="34" charset="0"/>
                </a:rPr>
                <a:t> </a:t>
              </a:r>
              <a:r>
                <a:rPr kumimoji="1" lang="en-US" altLang="ko-KR" sz="1300" b="1" spc="-55" dirty="0">
                  <a:solidFill>
                    <a:srgbClr val="FF0000"/>
                  </a:solidFill>
                  <a:latin typeface="Arial" panose="020B0604020202020204" pitchFamily="34" charset="0"/>
                  <a:ea typeface="굴림" charset="-127"/>
                  <a:cs typeface="Arial" panose="020B0604020202020204" pitchFamily="34" charset="0"/>
                </a:rPr>
                <a:t>years in Korea</a:t>
              </a:r>
            </a:p>
          </p:txBody>
        </p:sp>
        <p:cxnSp>
          <p:nvCxnSpPr>
            <p:cNvPr id="30" name="직선 연결선 29"/>
            <p:cNvCxnSpPr/>
            <p:nvPr/>
          </p:nvCxnSpPr>
          <p:spPr>
            <a:xfrm>
              <a:off x="4751955" y="4479524"/>
              <a:ext cx="0" cy="1513556"/>
            </a:xfrm>
            <a:prstGeom prst="line">
              <a:avLst/>
            </a:prstGeom>
            <a:noFill/>
            <a:ln w="6350" cap="flat" cmpd="sng" algn="ctr">
              <a:solidFill>
                <a:srgbClr val="FFFFFF">
                  <a:lumMod val="50000"/>
                  <a:lumOff val="50000"/>
                </a:srgbClr>
              </a:solidFill>
              <a:prstDash val="sysDash"/>
            </a:ln>
            <a:effectLst/>
          </p:spPr>
        </p:cxnSp>
        <p:cxnSp>
          <p:nvCxnSpPr>
            <p:cNvPr id="31" name="직선 연결선 30"/>
            <p:cNvCxnSpPr/>
            <p:nvPr/>
          </p:nvCxnSpPr>
          <p:spPr>
            <a:xfrm>
              <a:off x="697352" y="4395050"/>
              <a:ext cx="8375083" cy="0"/>
            </a:xfrm>
            <a:prstGeom prst="line">
              <a:avLst/>
            </a:prstGeom>
            <a:noFill/>
            <a:ln w="12700" cap="flat" cmpd="sng" algn="ctr">
              <a:solidFill>
                <a:srgbClr val="FFFFFF">
                  <a:lumMod val="50000"/>
                  <a:lumOff val="50000"/>
                </a:srgbClr>
              </a:solidFill>
              <a:prstDash val="solid"/>
            </a:ln>
            <a:effectLst/>
          </p:spPr>
        </p:cxnSp>
        <p:sp>
          <p:nvSpPr>
            <p:cNvPr id="32" name="TextBox 31"/>
            <p:cNvSpPr txBox="1"/>
            <p:nvPr/>
          </p:nvSpPr>
          <p:spPr>
            <a:xfrm>
              <a:off x="4319906" y="4080710"/>
              <a:ext cx="4187121" cy="270528"/>
            </a:xfrm>
            <a:prstGeom prst="rect">
              <a:avLst/>
            </a:prstGeom>
            <a:noFill/>
          </p:spPr>
          <p:txBody>
            <a:bodyPr wrap="square" lIns="0" tIns="0" rIns="0" bIns="0" rtlCol="0">
              <a:spAutoFit/>
            </a:bodyPr>
            <a:lstStyle>
              <a:defPPr>
                <a:defRPr lang="ko-KR"/>
              </a:defPPr>
              <a:lvl1pPr marL="228600" indent="-228600" defTabSz="975022" latinLnBrk="0">
                <a:buClr>
                  <a:schemeClr val="tx1">
                    <a:lumMod val="65000"/>
                    <a:lumOff val="35000"/>
                  </a:schemeClr>
                </a:buClr>
                <a:buSzPct val="150000"/>
                <a:buBlip>
                  <a:blip r:embed="rId2"/>
                </a:buBlip>
                <a:defRPr sz="1400">
                  <a:ln>
                    <a:solidFill>
                      <a:schemeClr val="tx1">
                        <a:lumMod val="65000"/>
                        <a:lumOff val="35000"/>
                        <a:alpha val="0"/>
                      </a:schemeClr>
                    </a:solidFill>
                  </a:ln>
                  <a:solidFill>
                    <a:schemeClr val="tx1">
                      <a:lumMod val="65000"/>
                      <a:lumOff val="35000"/>
                    </a:schemeClr>
                  </a:solidFill>
                  <a:latin typeface="Yoon 윤고딕 540_TT" pitchFamily="18" charset="-127"/>
                  <a:ea typeface="Yoon 윤고딕 540_TT" pitchFamily="18" charset="-127"/>
                </a:defRPr>
              </a:lvl1pPr>
            </a:lstStyle>
            <a:p>
              <a:pPr algn="ctr" fontAlgn="base">
                <a:spcBef>
                  <a:spcPct val="0"/>
                </a:spcBef>
                <a:spcAft>
                  <a:spcPct val="0"/>
                </a:spcAft>
                <a:buClr>
                  <a:prstClr val="black">
                    <a:lumMod val="65000"/>
                    <a:lumOff val="35000"/>
                  </a:prstClr>
                </a:buClr>
                <a:buSzPct val="100000"/>
                <a:buFontTx/>
                <a:buNone/>
              </a:pPr>
              <a:r>
                <a:rPr kumimoji="1" lang="en-US" altLang="ko-KR" sz="2000" b="1" spc="-55" dirty="0">
                  <a:ln>
                    <a:noFill/>
                  </a:ln>
                  <a:solidFill>
                    <a:srgbClr val="1A1A70">
                      <a:lumMod val="95000"/>
                    </a:srgbClr>
                  </a:solidFill>
                  <a:latin typeface="Arial" panose="020B0604020202020204" pitchFamily="34" charset="0"/>
                  <a:cs typeface="Arial" panose="020B0604020202020204" pitchFamily="34" charset="0"/>
                </a:rPr>
                <a:t>Line </a:t>
              </a:r>
              <a:r>
                <a:rPr kumimoji="1" lang="en-US" altLang="ko-KR" sz="2000" b="1" spc="-55" dirty="0" smtClean="0">
                  <a:ln>
                    <a:noFill/>
                  </a:ln>
                  <a:solidFill>
                    <a:srgbClr val="1A1A70">
                      <a:lumMod val="95000"/>
                    </a:srgbClr>
                  </a:solidFill>
                  <a:latin typeface="Arial" panose="020B0604020202020204" pitchFamily="34" charset="0"/>
                  <a:cs typeface="Arial" panose="020B0604020202020204" pitchFamily="34" charset="0"/>
                </a:rPr>
                <a:t>(Japan/Taiwan)</a:t>
              </a:r>
              <a:endParaRPr kumimoji="1" lang="en-US" altLang="ko-KR" sz="2000" b="1" spc="-55" dirty="0">
                <a:ln>
                  <a:noFill/>
                </a:ln>
                <a:solidFill>
                  <a:srgbClr val="1A1A70">
                    <a:lumMod val="95000"/>
                  </a:srgbClr>
                </a:solidFill>
                <a:latin typeface="Arial" panose="020B0604020202020204" pitchFamily="34" charset="0"/>
                <a:cs typeface="Arial" panose="020B0604020202020204" pitchFamily="34" charset="0"/>
              </a:endParaRPr>
            </a:p>
          </p:txBody>
        </p:sp>
        <p:sp>
          <p:nvSpPr>
            <p:cNvPr id="33" name="TextBox 32"/>
            <p:cNvSpPr txBox="1"/>
            <p:nvPr/>
          </p:nvSpPr>
          <p:spPr>
            <a:xfrm>
              <a:off x="797489" y="4080710"/>
              <a:ext cx="3522417" cy="270528"/>
            </a:xfrm>
            <a:prstGeom prst="rect">
              <a:avLst/>
            </a:prstGeom>
            <a:noFill/>
          </p:spPr>
          <p:txBody>
            <a:bodyPr wrap="square" lIns="0" tIns="0" rIns="0" bIns="0" rtlCol="0">
              <a:spAutoFit/>
            </a:bodyPr>
            <a:lstStyle>
              <a:defPPr>
                <a:defRPr lang="ko-KR"/>
              </a:defPPr>
              <a:lvl1pPr marL="228600" indent="-228600" defTabSz="975022" latinLnBrk="0">
                <a:buClr>
                  <a:schemeClr val="tx1">
                    <a:lumMod val="65000"/>
                    <a:lumOff val="35000"/>
                  </a:schemeClr>
                </a:buClr>
                <a:buSzPct val="150000"/>
                <a:buBlip>
                  <a:blip r:embed="rId2"/>
                </a:buBlip>
                <a:defRPr sz="1400">
                  <a:ln>
                    <a:solidFill>
                      <a:schemeClr val="tx1">
                        <a:lumMod val="65000"/>
                        <a:lumOff val="35000"/>
                        <a:alpha val="0"/>
                      </a:schemeClr>
                    </a:solidFill>
                  </a:ln>
                  <a:solidFill>
                    <a:schemeClr val="tx1">
                      <a:lumMod val="65000"/>
                      <a:lumOff val="35000"/>
                    </a:schemeClr>
                  </a:solidFill>
                  <a:latin typeface="Yoon 윤고딕 540_TT" pitchFamily="18" charset="-127"/>
                  <a:ea typeface="Yoon 윤고딕 540_TT" pitchFamily="18" charset="-127"/>
                </a:defRPr>
              </a:lvl1pPr>
            </a:lstStyle>
            <a:p>
              <a:pPr algn="ctr" fontAlgn="base">
                <a:spcBef>
                  <a:spcPct val="0"/>
                </a:spcBef>
                <a:spcAft>
                  <a:spcPct val="0"/>
                </a:spcAft>
                <a:buClr>
                  <a:prstClr val="black">
                    <a:lumMod val="65000"/>
                    <a:lumOff val="35000"/>
                  </a:prstClr>
                </a:buClr>
                <a:buSzPct val="100000"/>
                <a:buFontTx/>
                <a:buNone/>
              </a:pPr>
              <a:r>
                <a:rPr kumimoji="1" lang="en-US" altLang="ko-KR" sz="2000" b="1" spc="-55" dirty="0">
                  <a:ln>
                    <a:noFill/>
                  </a:ln>
                  <a:solidFill>
                    <a:srgbClr val="1A1A70">
                      <a:lumMod val="95000"/>
                    </a:srgbClr>
                  </a:solidFill>
                  <a:latin typeface="Arial" panose="020B0604020202020204" pitchFamily="34" charset="0"/>
                  <a:cs typeface="Arial" panose="020B0604020202020204" pitchFamily="34" charset="0"/>
                </a:rPr>
                <a:t>WeChat (China)</a:t>
              </a:r>
              <a:endParaRPr kumimoji="1" lang="en-US" altLang="ko-KR" sz="1846" b="1" spc="-55" dirty="0">
                <a:ln>
                  <a:noFill/>
                </a:ln>
                <a:solidFill>
                  <a:srgbClr val="1A1A70">
                    <a:lumMod val="95000"/>
                  </a:srgbClr>
                </a:solidFill>
                <a:latin typeface="Arial" panose="020B0604020202020204" pitchFamily="34" charset="0"/>
                <a:cs typeface="Arial" panose="020B0604020202020204" pitchFamily="34" charset="0"/>
              </a:endParaRPr>
            </a:p>
          </p:txBody>
        </p:sp>
        <p:pic>
          <p:nvPicPr>
            <p:cNvPr id="34" name="Picture 4" descr="http://livedoor.blogimg.jp/sgreport/imgs/9/b/9be1c873.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27588" y="4812948"/>
              <a:ext cx="688506" cy="68850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1760636" y="4571052"/>
              <a:ext cx="2991319" cy="1048293"/>
            </a:xfrm>
            <a:prstGeom prst="rect">
              <a:avLst/>
            </a:prstGeom>
            <a:noFill/>
            <a:ln w="3175">
              <a:noFill/>
            </a:ln>
            <a:effectLst/>
          </p:spPr>
          <p:txBody>
            <a:bodyPr wrap="square" lIns="0" tIns="0" rIns="0" bIns="0" rtlCol="0">
              <a:spAutoFit/>
            </a:bodyPr>
            <a:lstStyle/>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rPr>
                <a:t>Started: Jan. 2011</a:t>
              </a: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rPr>
                <a:t>Active Users: </a:t>
              </a:r>
              <a:r>
                <a:rPr kumimoji="1" lang="en-US" altLang="ko-KR" sz="1300" b="1" spc="-55" dirty="0" smtClean="0">
                  <a:solidFill>
                    <a:srgbClr val="1A1A70">
                      <a:lumMod val="95000"/>
                    </a:srgbClr>
                  </a:solidFill>
                  <a:latin typeface="Arial" panose="020B0604020202020204" pitchFamily="34" charset="0"/>
                  <a:ea typeface="굴림" charset="-127"/>
                  <a:cs typeface="Arial" panose="020B0604020202020204" pitchFamily="34" charset="0"/>
                </a:rPr>
                <a:t>1 </a:t>
              </a:r>
              <a:r>
                <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rPr>
                <a:t>Billion</a:t>
              </a: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rPr>
                <a:t>Dominant: China but growing in </a:t>
              </a:r>
              <a:r>
                <a:rPr kumimoji="1" lang="en-US" altLang="ko-KR" sz="1300" dirty="0">
                  <a:solidFill>
                    <a:srgbClr val="1A1A70"/>
                  </a:solidFill>
                  <a:latin typeface="Arial" panose="020B0604020202020204" pitchFamily="34" charset="0"/>
                  <a:ea typeface="굴림" charset="-127"/>
                  <a:cs typeface="Arial" panose="020B0604020202020204" pitchFamily="34" charset="0"/>
                </a:rPr>
                <a:t>USA, Europe &amp; Africa</a:t>
              </a:r>
              <a:endPar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endParaRP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rPr>
                <a:t>Revenue from gaming, shopping, banking</a:t>
              </a:r>
            </a:p>
          </p:txBody>
        </p:sp>
        <p:sp>
          <p:nvSpPr>
            <p:cNvPr id="36" name="TextBox 35"/>
            <p:cNvSpPr txBox="1"/>
            <p:nvPr/>
          </p:nvSpPr>
          <p:spPr>
            <a:xfrm>
              <a:off x="5815458" y="4636449"/>
              <a:ext cx="3323446" cy="1048293"/>
            </a:xfrm>
            <a:prstGeom prst="rect">
              <a:avLst/>
            </a:prstGeom>
            <a:noFill/>
            <a:ln w="3175">
              <a:noFill/>
            </a:ln>
            <a:effectLst/>
          </p:spPr>
          <p:txBody>
            <a:bodyPr wrap="square" lIns="0" tIns="0" rIns="0" bIns="0" rtlCol="0">
              <a:spAutoFit/>
            </a:bodyPr>
            <a:lstStyle/>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rPr>
                <a:t>Started: June 2011</a:t>
              </a: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rPr>
                <a:t>Active Users: 217 Million</a:t>
              </a: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rPr>
                <a:t>Dominant: Japan, </a:t>
              </a:r>
              <a:r>
                <a:rPr kumimoji="1" lang="en-US" altLang="ko-KR" sz="1300" b="1" spc="-55" dirty="0" smtClean="0">
                  <a:solidFill>
                    <a:srgbClr val="1A1A70">
                      <a:lumMod val="95000"/>
                    </a:srgbClr>
                  </a:solidFill>
                  <a:latin typeface="Arial" panose="020B0604020202020204" pitchFamily="34" charset="0"/>
                  <a:ea typeface="굴림" charset="-127"/>
                  <a:cs typeface="Arial" panose="020B0604020202020204" pitchFamily="34" charset="0"/>
                </a:rPr>
                <a:t>Taiwan, </a:t>
              </a:r>
              <a:r>
                <a:rPr kumimoji="1" lang="en-US" altLang="ko-KR" sz="1300" b="1" spc="-55" dirty="0" smtClean="0">
                  <a:solidFill>
                    <a:srgbClr val="1A1A70">
                      <a:lumMod val="95000"/>
                    </a:srgbClr>
                  </a:solidFill>
                  <a:latin typeface="Arial" panose="020B0604020202020204" pitchFamily="34" charset="0"/>
                  <a:cs typeface="Arial" panose="020B0604020202020204" pitchFamily="34" charset="0"/>
                </a:rPr>
                <a:t>Southeast </a:t>
              </a:r>
              <a:r>
                <a:rPr kumimoji="1" lang="en-US" altLang="ko-KR" sz="1300" b="1" spc="-55" dirty="0">
                  <a:solidFill>
                    <a:srgbClr val="1A1A70">
                      <a:lumMod val="95000"/>
                    </a:srgbClr>
                  </a:solidFill>
                  <a:latin typeface="Arial" panose="020B0604020202020204" pitchFamily="34" charset="0"/>
                  <a:cs typeface="Arial" panose="020B0604020202020204" pitchFamily="34" charset="0"/>
                </a:rPr>
                <a:t>Asia</a:t>
              </a:r>
              <a:r>
                <a:rPr kumimoji="1" lang="ko-KR" altLang="en-US" sz="1300" b="1" spc="-55" dirty="0">
                  <a:solidFill>
                    <a:srgbClr val="1A1A70">
                      <a:lumMod val="95000"/>
                    </a:srgbClr>
                  </a:solidFill>
                  <a:latin typeface="Arial" panose="020B0604020202020204" pitchFamily="34" charset="0"/>
                  <a:cs typeface="Arial" panose="020B0604020202020204" pitchFamily="34" charset="0"/>
                </a:rPr>
                <a:t> </a:t>
              </a:r>
              <a:r>
                <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rPr>
                <a:t>and South America</a:t>
              </a: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300" b="1" spc="-55" dirty="0">
                  <a:solidFill>
                    <a:srgbClr val="1A1A70">
                      <a:lumMod val="95000"/>
                    </a:srgbClr>
                  </a:solidFill>
                  <a:latin typeface="Arial" panose="020B0604020202020204" pitchFamily="34" charset="0"/>
                  <a:ea typeface="굴림" charset="-127"/>
                  <a:cs typeface="Arial" panose="020B0604020202020204" pitchFamily="34" charset="0"/>
                </a:rPr>
                <a:t>Revenue from gaming, stickers, ads</a:t>
              </a:r>
            </a:p>
          </p:txBody>
        </p:sp>
        <p:pic>
          <p:nvPicPr>
            <p:cNvPr id="37" name="그림 3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5408" y="4795869"/>
              <a:ext cx="650219" cy="647329"/>
            </a:xfrm>
            <a:prstGeom prst="rect">
              <a:avLst/>
            </a:prstGeom>
          </p:spPr>
        </p:pic>
        <p:pic>
          <p:nvPicPr>
            <p:cNvPr id="38" name="그림 3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27588" y="2456606"/>
              <a:ext cx="688506" cy="688506"/>
            </a:xfrm>
            <a:prstGeom prst="rect">
              <a:avLst/>
            </a:prstGeom>
          </p:spPr>
        </p:pic>
        <p:sp>
          <p:nvSpPr>
            <p:cNvPr id="39" name="TextBox 38"/>
            <p:cNvSpPr txBox="1"/>
            <p:nvPr/>
          </p:nvSpPr>
          <p:spPr>
            <a:xfrm>
              <a:off x="6546616" y="6082364"/>
              <a:ext cx="2459350" cy="160044"/>
            </a:xfrm>
            <a:prstGeom prst="rect">
              <a:avLst/>
            </a:prstGeom>
            <a:noFill/>
          </p:spPr>
          <p:txBody>
            <a:bodyPr wrap="square" lIns="0" tIns="0" rIns="0" bIns="0" rtlCol="0">
              <a:spAutoFit/>
            </a:bodyPr>
            <a:lstStyle>
              <a:defPPr>
                <a:defRPr lang="ko-KR"/>
              </a:defPPr>
              <a:lvl1pPr marL="171450" indent="-171450" defTabSz="975022" latinLnBrk="0">
                <a:lnSpc>
                  <a:spcPct val="130000"/>
                </a:lnSpc>
                <a:spcBef>
                  <a:spcPts val="0"/>
                </a:spcBef>
                <a:buClr>
                  <a:schemeClr val="tx1">
                    <a:lumMod val="65000"/>
                    <a:lumOff val="35000"/>
                  </a:schemeClr>
                </a:buClr>
                <a:buFont typeface="Yoon 윤고딕 540_TT" pitchFamily="18" charset="-127"/>
                <a:buChar char="-"/>
                <a:defRPr sz="1200">
                  <a:ln>
                    <a:solidFill>
                      <a:schemeClr val="tx1">
                        <a:lumMod val="65000"/>
                        <a:lumOff val="35000"/>
                        <a:alpha val="0"/>
                      </a:schemeClr>
                    </a:solidFill>
                  </a:ln>
                  <a:solidFill>
                    <a:schemeClr val="tx1">
                      <a:lumMod val="50000"/>
                      <a:lumOff val="50000"/>
                    </a:schemeClr>
                  </a:solidFill>
                  <a:latin typeface="Yoon 윤고딕 540_TT" pitchFamily="18" charset="-127"/>
                  <a:ea typeface="Yoon 윤고딕 540_TT" pitchFamily="18" charset="-127"/>
                </a:defRPr>
              </a:lvl1pPr>
            </a:lstStyle>
            <a:p>
              <a:pPr marL="0" indent="0" algn="r" fontAlgn="base">
                <a:spcAft>
                  <a:spcPct val="0"/>
                </a:spcAft>
                <a:buClr>
                  <a:srgbClr val="1A1A70">
                    <a:lumMod val="75000"/>
                  </a:srgbClr>
                </a:buClr>
                <a:buFont typeface="Yoon 윤고딕 540_TT" pitchFamily="18" charset="-127"/>
                <a:buNone/>
              </a:pPr>
              <a:r>
                <a:rPr kumimoji="1" lang="en-US" altLang="ko-KR" sz="800" spc="-55" dirty="0">
                  <a:ln>
                    <a:noFill/>
                  </a:ln>
                  <a:solidFill>
                    <a:srgbClr val="1A1A70">
                      <a:lumMod val="75000"/>
                    </a:srgbClr>
                  </a:solidFill>
                  <a:latin typeface="Arial" panose="020B0604020202020204" pitchFamily="34" charset="0"/>
                  <a:ea typeface="맑은 고딕"/>
                  <a:cs typeface="Arial" panose="020B0604020202020204" pitchFamily="34" charset="0"/>
                </a:rPr>
                <a:t>Source</a:t>
              </a:r>
              <a:r>
                <a:rPr kumimoji="1" lang="en-US" altLang="ko-KR" sz="800" spc="-55" dirty="0" smtClean="0">
                  <a:ln>
                    <a:noFill/>
                  </a:ln>
                  <a:solidFill>
                    <a:srgbClr val="1A1A70">
                      <a:lumMod val="75000"/>
                    </a:srgbClr>
                  </a:solidFill>
                  <a:latin typeface="Arial" panose="020B0604020202020204" pitchFamily="34" charset="0"/>
                  <a:ea typeface="맑은 고딕"/>
                  <a:cs typeface="Arial" panose="020B0604020202020204" pitchFamily="34" charset="0"/>
                </a:rPr>
                <a:t>: techcrunch.com, </a:t>
              </a:r>
              <a:r>
                <a:rPr kumimoji="1" lang="en-US" altLang="ko-KR" sz="800" spc="-55" dirty="0">
                  <a:ln>
                    <a:noFill/>
                  </a:ln>
                  <a:solidFill>
                    <a:srgbClr val="1A1A70">
                      <a:lumMod val="75000"/>
                    </a:srgbClr>
                  </a:solidFill>
                  <a:latin typeface="Arial" panose="020B0604020202020204" pitchFamily="34" charset="0"/>
                  <a:ea typeface="맑은 고딕"/>
                  <a:cs typeface="Arial" panose="020B0604020202020204" pitchFamily="34" charset="0"/>
                </a:rPr>
                <a:t>Statista (www.statista.com)</a:t>
              </a:r>
              <a:endParaRPr kumimoji="1" lang="ko-KR" altLang="en-US" sz="800" spc="-55" dirty="0">
                <a:ln>
                  <a:noFill/>
                </a:ln>
                <a:solidFill>
                  <a:srgbClr val="1A1A70">
                    <a:lumMod val="75000"/>
                  </a:srgbClr>
                </a:solidFill>
                <a:latin typeface="Arial" panose="020B0604020202020204" pitchFamily="34" charset="0"/>
                <a:ea typeface="맑은 고딕"/>
                <a:cs typeface="Arial" panose="020B0604020202020204" pitchFamily="34" charset="0"/>
              </a:endParaRPr>
            </a:p>
          </p:txBody>
        </p:sp>
      </p:grpSp>
    </p:spTree>
    <p:extLst>
      <p:ext uri="{BB962C8B-B14F-4D97-AF65-F5344CB8AC3E}">
        <p14:creationId xmlns:p14="http://schemas.microsoft.com/office/powerpoint/2010/main" val="102191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z="3200" dirty="0" smtClean="0"/>
              <a:t>포항공대 </a:t>
            </a:r>
            <a:r>
              <a:rPr lang="en-US" altLang="ko-KR" sz="3200" dirty="0" smtClean="0"/>
              <a:t>MOOC </a:t>
            </a:r>
            <a:r>
              <a:rPr lang="ko-KR" altLang="en-US" sz="3200" smtClean="0"/>
              <a:t>기반 </a:t>
            </a:r>
            <a:r>
              <a:rPr lang="en-US" altLang="ko-KR" sz="3200" dirty="0" smtClean="0"/>
              <a:t>AI &amp; </a:t>
            </a:r>
            <a:r>
              <a:rPr lang="ko-KR" altLang="en-US" sz="3200" smtClean="0"/>
              <a:t>블록체인 </a:t>
            </a:r>
            <a:r>
              <a:rPr lang="en-US" altLang="ko-KR" sz="3200" dirty="0" err="1" smtClean="0"/>
              <a:t>NanoMaster</a:t>
            </a:r>
            <a:r>
              <a:rPr lang="en-US" altLang="ko-KR" sz="3200" dirty="0" smtClean="0"/>
              <a:t> </a:t>
            </a:r>
            <a:r>
              <a:rPr lang="ko-KR" altLang="en-US" sz="3200" smtClean="0"/>
              <a:t>프로그램</a:t>
            </a:r>
            <a:endParaRPr lang="ko-KR" altLang="en-US" sz="3200" dirty="0"/>
          </a:p>
        </p:txBody>
      </p:sp>
      <p:sp>
        <p:nvSpPr>
          <p:cNvPr id="15" name="TextBox 14"/>
          <p:cNvSpPr txBox="1"/>
          <p:nvPr/>
        </p:nvSpPr>
        <p:spPr>
          <a:xfrm>
            <a:off x="4086157" y="6099941"/>
            <a:ext cx="3238644" cy="400110"/>
          </a:xfrm>
          <a:prstGeom prst="rect">
            <a:avLst/>
          </a:prstGeom>
          <a:noFill/>
        </p:spPr>
        <p:txBody>
          <a:bodyPr wrap="none" rtlCol="0">
            <a:spAutoFit/>
          </a:bodyPr>
          <a:lstStyle/>
          <a:p>
            <a:pPr algn="ctr"/>
            <a:r>
              <a:rPr lang="en-US" altLang="ko-KR" sz="2000" b="1" dirty="0">
                <a:hlinkClick r:id="rId3"/>
              </a:rPr>
              <a:t>http</a:t>
            </a:r>
            <a:r>
              <a:rPr lang="en-US" altLang="ko-KR" sz="2000" b="1" dirty="0" smtClean="0">
                <a:hlinkClick r:id="rId3"/>
              </a:rPr>
              <a:t>://www.postechx.kr</a:t>
            </a:r>
            <a:r>
              <a:rPr lang="en-US" altLang="ko-KR" sz="2000" b="1" dirty="0" smtClean="0"/>
              <a:t>  </a:t>
            </a:r>
            <a:endParaRPr lang="ko-KR" altLang="en-US" sz="2000" b="1"/>
          </a:p>
        </p:txBody>
      </p:sp>
      <p:pic>
        <p:nvPicPr>
          <p:cNvPr id="5" name="그림 4">
            <a:hlinkClick r:id="rId3"/>
          </p:cNvPr>
          <p:cNvPicPr>
            <a:picLocks noChangeAspect="1"/>
          </p:cNvPicPr>
          <p:nvPr/>
        </p:nvPicPr>
        <p:blipFill>
          <a:blip r:embed="rId4"/>
          <a:stretch>
            <a:fillRect/>
          </a:stretch>
        </p:blipFill>
        <p:spPr>
          <a:xfrm>
            <a:off x="442451" y="688260"/>
            <a:ext cx="11248103" cy="5447735"/>
          </a:xfrm>
          <a:prstGeom prst="rect">
            <a:avLst/>
          </a:prstGeom>
        </p:spPr>
      </p:pic>
    </p:spTree>
    <p:extLst>
      <p:ext uri="{BB962C8B-B14F-4D97-AF65-F5344CB8AC3E}">
        <p14:creationId xmlns:p14="http://schemas.microsoft.com/office/powerpoint/2010/main" val="282824274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직사각형 17"/>
          <p:cNvSpPr/>
          <p:nvPr/>
        </p:nvSpPr>
        <p:spPr>
          <a:xfrm>
            <a:off x="0" y="0"/>
            <a:ext cx="12192000" cy="6609029"/>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 name="제목 1"/>
          <p:cNvSpPr>
            <a:spLocks noGrp="1"/>
          </p:cNvSpPr>
          <p:nvPr>
            <p:ph type="ctrTitle"/>
          </p:nvPr>
        </p:nvSpPr>
        <p:spPr>
          <a:xfrm>
            <a:off x="1617134" y="609776"/>
            <a:ext cx="2365218" cy="1470025"/>
          </a:xfrm>
        </p:spPr>
        <p:txBody>
          <a:bodyPr>
            <a:noAutofit/>
          </a:bodyPr>
          <a:lstStyle/>
          <a:p>
            <a:pPr algn="l"/>
            <a:r>
              <a:rPr lang="en-US" altLang="ko-KR" sz="3200" dirty="0">
                <a:latin typeface="Arial" pitchFamily="34" charset="0"/>
                <a:cs typeface="Arial" pitchFamily="34" charset="0"/>
              </a:rPr>
              <a:t>Table of </a:t>
            </a:r>
            <a:br>
              <a:rPr lang="en-US" altLang="ko-KR" sz="3200" dirty="0">
                <a:latin typeface="Arial" pitchFamily="34" charset="0"/>
                <a:cs typeface="Arial" pitchFamily="34" charset="0"/>
              </a:rPr>
            </a:br>
            <a:r>
              <a:rPr lang="en-US" altLang="ko-KR" sz="3200" dirty="0">
                <a:latin typeface="Arial" pitchFamily="34" charset="0"/>
                <a:cs typeface="Arial" pitchFamily="34" charset="0"/>
              </a:rPr>
              <a:t>Contents</a:t>
            </a:r>
            <a:endParaRPr lang="ko-KR" altLang="en-US" sz="3200" dirty="0">
              <a:latin typeface="Arial" pitchFamily="34" charset="0"/>
              <a:cs typeface="Arial" pitchFamily="34" charset="0"/>
            </a:endParaRPr>
          </a:p>
        </p:txBody>
      </p:sp>
      <p:sp>
        <p:nvSpPr>
          <p:cNvPr id="10" name="부제목 2"/>
          <p:cNvSpPr txBox="1">
            <a:spLocks/>
          </p:cNvSpPr>
          <p:nvPr/>
        </p:nvSpPr>
        <p:spPr>
          <a:xfrm>
            <a:off x="4762572" y="439839"/>
            <a:ext cx="6814269" cy="5972539"/>
          </a:xfrm>
          <a:prstGeom prst="rect">
            <a:avLst/>
          </a:prstGeom>
        </p:spPr>
        <p:txBody>
          <a:bodyPr vert="horz" lIns="91440" tIns="45720" rIns="91440" bIns="45720" rtlCol="0">
            <a:noAutofit/>
          </a:bodyPr>
          <a:lstStyle/>
          <a:p>
            <a:pPr indent="-342900">
              <a:spcBef>
                <a:spcPts val="1200"/>
              </a:spcBef>
              <a:buFont typeface="Arial" panose="020B0604020202020204" pitchFamily="34" charset="0"/>
              <a:buChar char="•"/>
              <a:defRPr/>
            </a:pPr>
            <a:r>
              <a:rPr lang="en-US" altLang="ko-KR" sz="2800" b="1" spc="-20" dirty="0" smtClean="0">
                <a:solidFill>
                  <a:schemeClr val="bg1"/>
                </a:solidFill>
                <a:latin typeface="+mn-ea"/>
                <a:cs typeface="Arial" pitchFamily="34" charset="0"/>
              </a:rPr>
              <a:t>Who is Prof. James Won-Ki Hong?</a:t>
            </a:r>
          </a:p>
          <a:p>
            <a:pPr indent="-342900">
              <a:spcBef>
                <a:spcPts val="1200"/>
              </a:spcBef>
              <a:buFont typeface="Arial" panose="020B0604020202020204" pitchFamily="34" charset="0"/>
              <a:buChar char="•"/>
              <a:defRPr/>
            </a:pPr>
            <a:r>
              <a:rPr lang="en-US" altLang="ko-KR" sz="2800" b="1" spc="-20" dirty="0" smtClean="0">
                <a:solidFill>
                  <a:schemeClr val="bg1"/>
                </a:solidFill>
                <a:latin typeface="+mn-ea"/>
                <a:cs typeface="Arial" pitchFamily="34" charset="0"/>
              </a:rPr>
              <a:t>What is Computer Networking?</a:t>
            </a:r>
          </a:p>
          <a:p>
            <a:pPr indent="-342900">
              <a:spcBef>
                <a:spcPts val="1200"/>
              </a:spcBef>
              <a:buFont typeface="Arial" panose="020B0604020202020204" pitchFamily="34" charset="0"/>
              <a:buChar char="•"/>
              <a:defRPr/>
            </a:pPr>
            <a:r>
              <a:rPr lang="ko-KR" altLang="en-US" sz="2800" b="1" spc="-20" dirty="0">
                <a:solidFill>
                  <a:schemeClr val="bg1"/>
                </a:solidFill>
                <a:latin typeface="+mn-ea"/>
                <a:cs typeface="Arial" pitchFamily="34" charset="0"/>
              </a:rPr>
              <a:t>홍원기교수 </a:t>
            </a:r>
            <a:r>
              <a:rPr lang="en-US" altLang="ko-KR" sz="2800" b="1" spc="-20" dirty="0">
                <a:solidFill>
                  <a:schemeClr val="bg1"/>
                </a:solidFill>
                <a:latin typeface="+mn-ea"/>
                <a:cs typeface="Arial" pitchFamily="34" charset="0"/>
              </a:rPr>
              <a:t>+ </a:t>
            </a:r>
            <a:r>
              <a:rPr lang="ko-KR" altLang="en-US" sz="2800" b="1" spc="-20">
                <a:solidFill>
                  <a:schemeClr val="bg1"/>
                </a:solidFill>
                <a:latin typeface="+mn-ea"/>
                <a:cs typeface="Arial" pitchFamily="34" charset="0"/>
              </a:rPr>
              <a:t>강호동 </a:t>
            </a:r>
            <a:r>
              <a:rPr lang="en-US" altLang="ko-KR" sz="2800" b="1" spc="-20" dirty="0">
                <a:solidFill>
                  <a:schemeClr val="bg1"/>
                </a:solidFill>
                <a:latin typeface="+mn-ea"/>
                <a:cs typeface="Arial" pitchFamily="34" charset="0"/>
              </a:rPr>
              <a:t>= ?</a:t>
            </a:r>
          </a:p>
          <a:p>
            <a:pPr indent="-342900">
              <a:spcBef>
                <a:spcPts val="1200"/>
              </a:spcBef>
              <a:buFont typeface="Arial" panose="020B0604020202020204" pitchFamily="34" charset="0"/>
              <a:buChar char="•"/>
              <a:defRPr/>
            </a:pPr>
            <a:r>
              <a:rPr lang="en-US" altLang="ko-KR" sz="2800" b="1" spc="-20" dirty="0" smtClean="0">
                <a:solidFill>
                  <a:schemeClr val="bg1"/>
                </a:solidFill>
                <a:latin typeface="+mn-ea"/>
                <a:cs typeface="Arial" pitchFamily="34" charset="0"/>
              </a:rPr>
              <a:t>Internet History</a:t>
            </a:r>
          </a:p>
          <a:p>
            <a:pPr indent="-342900">
              <a:spcBef>
                <a:spcPts val="1200"/>
              </a:spcBef>
              <a:buFont typeface="Arial" panose="020B0604020202020204" pitchFamily="34" charset="0"/>
              <a:buChar char="•"/>
              <a:defRPr/>
            </a:pPr>
            <a:r>
              <a:rPr lang="en-US" altLang="ko-KR" sz="2800" b="1" spc="-20" dirty="0">
                <a:solidFill>
                  <a:schemeClr val="bg1"/>
                </a:solidFill>
                <a:latin typeface="+mn-ea"/>
                <a:cs typeface="Arial" pitchFamily="34" charset="0"/>
              </a:rPr>
              <a:t>Telecommunication </a:t>
            </a:r>
            <a:r>
              <a:rPr lang="en-US" altLang="ko-KR" sz="2800" b="1" spc="-20" dirty="0" smtClean="0">
                <a:solidFill>
                  <a:schemeClr val="bg1"/>
                </a:solidFill>
                <a:latin typeface="+mn-ea"/>
                <a:cs typeface="Arial" pitchFamily="34" charset="0"/>
              </a:rPr>
              <a:t>Networks</a:t>
            </a:r>
          </a:p>
          <a:p>
            <a:pPr indent="-342900">
              <a:spcBef>
                <a:spcPts val="1200"/>
              </a:spcBef>
              <a:buFont typeface="Arial" panose="020B0604020202020204" pitchFamily="34" charset="0"/>
              <a:buChar char="•"/>
              <a:defRPr/>
            </a:pPr>
            <a:r>
              <a:rPr lang="en-US" altLang="ko-KR" sz="2800" b="1" spc="-20" dirty="0" smtClean="0">
                <a:solidFill>
                  <a:schemeClr val="bg1"/>
                </a:solidFill>
                <a:latin typeface="+mn-ea"/>
                <a:cs typeface="Arial" pitchFamily="34" charset="0"/>
              </a:rPr>
              <a:t>Mobile Networks: 1G to 5G</a:t>
            </a:r>
          </a:p>
          <a:p>
            <a:pPr indent="-342900">
              <a:spcBef>
                <a:spcPts val="1200"/>
              </a:spcBef>
              <a:buFont typeface="Arial" panose="020B0604020202020204" pitchFamily="34" charset="0"/>
              <a:buChar char="•"/>
              <a:defRPr/>
            </a:pPr>
            <a:r>
              <a:rPr lang="en-US" altLang="ko-KR" sz="2800" b="1" spc="-20" dirty="0" err="1" smtClean="0">
                <a:solidFill>
                  <a:schemeClr val="bg1"/>
                </a:solidFill>
                <a:latin typeface="+mn-ea"/>
                <a:cs typeface="Arial" pitchFamily="34" charset="0"/>
              </a:rPr>
              <a:t>WiFi</a:t>
            </a:r>
            <a:r>
              <a:rPr lang="en-US" altLang="ko-KR" sz="2800" b="1" spc="-20" dirty="0" smtClean="0">
                <a:solidFill>
                  <a:schemeClr val="bg1"/>
                </a:solidFill>
                <a:latin typeface="+mn-ea"/>
                <a:cs typeface="Arial" pitchFamily="34" charset="0"/>
              </a:rPr>
              <a:t> &amp; Optical Networks</a:t>
            </a:r>
            <a:endParaRPr lang="en-US" altLang="ko-KR" sz="2800" b="1" spc="-20" dirty="0">
              <a:solidFill>
                <a:schemeClr val="bg1"/>
              </a:solidFill>
              <a:latin typeface="+mn-ea"/>
              <a:cs typeface="Arial" pitchFamily="34" charset="0"/>
            </a:endParaRPr>
          </a:p>
          <a:p>
            <a:pPr indent="-342900">
              <a:spcBef>
                <a:spcPts val="1200"/>
              </a:spcBef>
              <a:buFont typeface="Arial" panose="020B0604020202020204" pitchFamily="34" charset="0"/>
              <a:buChar char="•"/>
              <a:defRPr/>
            </a:pPr>
            <a:r>
              <a:rPr lang="en-US" altLang="ko-KR" sz="2800" b="1" spc="-20" dirty="0" smtClean="0">
                <a:solidFill>
                  <a:schemeClr val="bg1"/>
                </a:solidFill>
                <a:latin typeface="+mn-ea"/>
                <a:cs typeface="Arial" pitchFamily="34" charset="0"/>
              </a:rPr>
              <a:t>Internet Applications</a:t>
            </a:r>
          </a:p>
        </p:txBody>
      </p:sp>
    </p:spTree>
    <p:extLst>
      <p:ext uri="{BB962C8B-B14F-4D97-AF65-F5344CB8AC3E}">
        <p14:creationId xmlns:p14="http://schemas.microsoft.com/office/powerpoint/2010/main" val="134370854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Internet Applications (Present to Future)?</a:t>
            </a:r>
            <a:endParaRPr lang="ko-KR" altLang="en-US" dirty="0"/>
          </a:p>
        </p:txBody>
      </p:sp>
      <p:pic>
        <p:nvPicPr>
          <p:cNvPr id="5" name="그림 4"/>
          <p:cNvPicPr>
            <a:picLocks noChangeAspect="1"/>
          </p:cNvPicPr>
          <p:nvPr/>
        </p:nvPicPr>
        <p:blipFill>
          <a:blip r:embed="rId3"/>
          <a:stretch>
            <a:fillRect/>
          </a:stretch>
        </p:blipFill>
        <p:spPr>
          <a:xfrm>
            <a:off x="1266824" y="2209797"/>
            <a:ext cx="4302125" cy="2581275"/>
          </a:xfrm>
          <a:prstGeom prst="rect">
            <a:avLst/>
          </a:prstGeom>
        </p:spPr>
      </p:pic>
      <p:pic>
        <p:nvPicPr>
          <p:cNvPr id="1028" name="Picture 4" descr="Image result for cryptocurrenc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5560" y="2209798"/>
            <a:ext cx="4325939" cy="258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942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IEEE Blockchain Summit Korea (2018. 6. 7~8)</a:t>
            </a:r>
            <a:endParaRPr lang="ko-KR" altLang="en-US" dirty="0"/>
          </a:p>
        </p:txBody>
      </p:sp>
      <p:sp>
        <p:nvSpPr>
          <p:cNvPr id="15" name="TextBox 14"/>
          <p:cNvSpPr txBox="1"/>
          <p:nvPr/>
        </p:nvSpPr>
        <p:spPr>
          <a:xfrm>
            <a:off x="2967257" y="5991789"/>
            <a:ext cx="5476436" cy="400110"/>
          </a:xfrm>
          <a:prstGeom prst="rect">
            <a:avLst/>
          </a:prstGeom>
          <a:noFill/>
        </p:spPr>
        <p:txBody>
          <a:bodyPr wrap="none" rtlCol="0">
            <a:spAutoFit/>
          </a:bodyPr>
          <a:lstStyle/>
          <a:p>
            <a:pPr algn="ctr"/>
            <a:r>
              <a:rPr lang="en-US" altLang="ko-KR" sz="2000" b="1" dirty="0">
                <a:hlinkClick r:id="rId3"/>
              </a:rPr>
              <a:t>http://sites.ieee.org/bcsummitkorea-2018</a:t>
            </a:r>
            <a:r>
              <a:rPr lang="en-US" altLang="ko-KR" sz="2000" b="1" dirty="0" smtClean="0">
                <a:hlinkClick r:id="rId3"/>
              </a:rPr>
              <a:t>/</a:t>
            </a:r>
            <a:r>
              <a:rPr lang="en-US" altLang="ko-KR" sz="2000" b="1" dirty="0" smtClean="0"/>
              <a:t> </a:t>
            </a:r>
            <a:endParaRPr lang="ko-KR" altLang="en-US" sz="2000" b="1"/>
          </a:p>
        </p:txBody>
      </p:sp>
      <p:pic>
        <p:nvPicPr>
          <p:cNvPr id="16" name="그림 15">
            <a:hlinkClick r:id="rId3"/>
          </p:cNvPr>
          <p:cNvPicPr>
            <a:picLocks noChangeAspect="1"/>
          </p:cNvPicPr>
          <p:nvPr/>
        </p:nvPicPr>
        <p:blipFill>
          <a:blip r:embed="rId4"/>
          <a:stretch>
            <a:fillRect/>
          </a:stretch>
        </p:blipFill>
        <p:spPr>
          <a:xfrm>
            <a:off x="509845" y="893397"/>
            <a:ext cx="5164644" cy="5012385"/>
          </a:xfrm>
          <a:prstGeom prst="rect">
            <a:avLst/>
          </a:prstGeom>
        </p:spPr>
      </p:pic>
      <p:pic>
        <p:nvPicPr>
          <p:cNvPr id="17" name="그림 16">
            <a:hlinkClick r:id="rId3"/>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2650" y="905158"/>
            <a:ext cx="6096000" cy="5000624"/>
          </a:xfrm>
          <a:prstGeom prst="rect">
            <a:avLst/>
          </a:prstGeom>
        </p:spPr>
      </p:pic>
    </p:spTree>
    <p:extLst>
      <p:ext uri="{BB962C8B-B14F-4D97-AF65-F5344CB8AC3E}">
        <p14:creationId xmlns:p14="http://schemas.microsoft.com/office/powerpoint/2010/main" val="393999493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2600" dirty="0" smtClean="0"/>
              <a:t>2019 IEEE International Conference on Blockchain and Cryptocurrency</a:t>
            </a:r>
            <a:endParaRPr lang="ko-KR" altLang="en-US" sz="2600" dirty="0"/>
          </a:p>
        </p:txBody>
      </p:sp>
      <p:sp>
        <p:nvSpPr>
          <p:cNvPr id="15" name="TextBox 14"/>
          <p:cNvSpPr txBox="1"/>
          <p:nvPr/>
        </p:nvSpPr>
        <p:spPr>
          <a:xfrm>
            <a:off x="3755101" y="6115614"/>
            <a:ext cx="3900748" cy="400110"/>
          </a:xfrm>
          <a:prstGeom prst="rect">
            <a:avLst/>
          </a:prstGeom>
          <a:noFill/>
        </p:spPr>
        <p:txBody>
          <a:bodyPr wrap="none" rtlCol="0">
            <a:spAutoFit/>
          </a:bodyPr>
          <a:lstStyle/>
          <a:p>
            <a:pPr algn="ctr"/>
            <a:r>
              <a:rPr lang="en-US" altLang="ko-KR" sz="2000" b="1" dirty="0">
                <a:hlinkClick r:id="rId3"/>
              </a:rPr>
              <a:t>http://icbc2019.ieee-icbc.org</a:t>
            </a:r>
            <a:r>
              <a:rPr lang="en-US" altLang="ko-KR" sz="2000" b="1" dirty="0" smtClean="0">
                <a:hlinkClick r:id="rId3"/>
              </a:rPr>
              <a:t>/</a:t>
            </a:r>
            <a:r>
              <a:rPr lang="en-US" altLang="ko-KR" sz="2000" b="1" dirty="0" smtClean="0"/>
              <a:t> </a:t>
            </a:r>
            <a:endParaRPr lang="ko-KR" altLang="en-US" sz="2000" b="1"/>
          </a:p>
        </p:txBody>
      </p:sp>
      <p:pic>
        <p:nvPicPr>
          <p:cNvPr id="5" name="그림 4"/>
          <p:cNvPicPr>
            <a:picLocks noChangeAspect="1"/>
          </p:cNvPicPr>
          <p:nvPr/>
        </p:nvPicPr>
        <p:blipFill>
          <a:blip r:embed="rId4"/>
          <a:stretch>
            <a:fillRect/>
          </a:stretch>
        </p:blipFill>
        <p:spPr>
          <a:xfrm>
            <a:off x="520455" y="695325"/>
            <a:ext cx="11004845" cy="5296464"/>
          </a:xfrm>
          <a:prstGeom prst="rect">
            <a:avLst/>
          </a:prstGeom>
        </p:spPr>
      </p:pic>
    </p:spTree>
    <p:extLst>
      <p:ext uri="{BB962C8B-B14F-4D97-AF65-F5344CB8AC3E}">
        <p14:creationId xmlns:p14="http://schemas.microsoft.com/office/powerpoint/2010/main" val="339004025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Concluding Remarks</a:t>
            </a:r>
            <a:endParaRPr lang="ko-KR" altLang="en-US" dirty="0"/>
          </a:p>
        </p:txBody>
      </p:sp>
      <p:sp>
        <p:nvSpPr>
          <p:cNvPr id="3" name="내용 개체 틀 2"/>
          <p:cNvSpPr>
            <a:spLocks noGrp="1"/>
          </p:cNvSpPr>
          <p:nvPr>
            <p:ph idx="1"/>
          </p:nvPr>
        </p:nvSpPr>
        <p:spPr/>
        <p:txBody>
          <a:bodyPr>
            <a:normAutofit/>
          </a:bodyPr>
          <a:lstStyle/>
          <a:p>
            <a:r>
              <a:rPr lang="en-US" altLang="ko-KR" dirty="0" smtClean="0"/>
              <a:t>Networking is a fundamental and important part of future!</a:t>
            </a:r>
          </a:p>
          <a:p>
            <a:r>
              <a:rPr lang="en-US" altLang="ko-KR" dirty="0" smtClean="0"/>
              <a:t>Want to learn more about networking, </a:t>
            </a:r>
            <a:r>
              <a:rPr lang="en-US" altLang="ko-KR" dirty="0" err="1" smtClean="0"/>
              <a:t>blockchain</a:t>
            </a:r>
            <a:r>
              <a:rPr lang="en-US" altLang="ko-KR" dirty="0" smtClean="0"/>
              <a:t>, applications of AI?</a:t>
            </a:r>
            <a:endParaRPr lang="en-US" altLang="ko-KR" b="1" u="sng" dirty="0"/>
          </a:p>
          <a:p>
            <a:r>
              <a:rPr lang="en-US" altLang="ko-KR" dirty="0" smtClean="0"/>
              <a:t>Take the following courses:</a:t>
            </a:r>
          </a:p>
          <a:p>
            <a:pPr lvl="1"/>
            <a:r>
              <a:rPr lang="en-US" altLang="ko-KR" smtClean="0"/>
              <a:t>CS490 </a:t>
            </a:r>
            <a:r>
              <a:rPr lang="en-US" altLang="ko-KR" dirty="0" smtClean="0"/>
              <a:t>Blockchain &amp; Cryptocurrency</a:t>
            </a:r>
          </a:p>
          <a:p>
            <a:pPr lvl="1"/>
            <a:r>
              <a:rPr lang="en-US" altLang="ko-KR" dirty="0" smtClean="0"/>
              <a:t>CS490 Internet of Things (</a:t>
            </a:r>
            <a:r>
              <a:rPr lang="en-US" altLang="ko-KR" dirty="0" err="1" smtClean="0"/>
              <a:t>IoT</a:t>
            </a:r>
            <a:r>
              <a:rPr lang="en-US" altLang="ko-KR" dirty="0" smtClean="0"/>
              <a:t>)</a:t>
            </a:r>
          </a:p>
          <a:p>
            <a:pPr lvl="1"/>
            <a:r>
              <a:rPr lang="en-US" altLang="ko-KR" dirty="0" smtClean="0"/>
              <a:t>CS607 Network Management</a:t>
            </a:r>
          </a:p>
          <a:p>
            <a:pPr lvl="1"/>
            <a:r>
              <a:rPr lang="en-US" altLang="ko-KR" dirty="0" smtClean="0"/>
              <a:t>CS702 Software Defined Networking, Network Function Virtualization</a:t>
            </a:r>
          </a:p>
          <a:p>
            <a:pPr lvl="1"/>
            <a:r>
              <a:rPr lang="en-US" altLang="ko-KR" dirty="0" smtClean="0"/>
              <a:t>CS702 Advanced Network Management</a:t>
            </a:r>
          </a:p>
          <a:p>
            <a:endParaRPr lang="en-US" altLang="ko-KR" sz="1200" dirty="0" smtClean="0"/>
          </a:p>
          <a:p>
            <a:r>
              <a:rPr lang="ko-KR" altLang="en-US" dirty="0" smtClean="0">
                <a:hlinkClick r:id="rId3"/>
              </a:rPr>
              <a:t>연구참여</a:t>
            </a:r>
            <a:r>
              <a:rPr lang="en-US" altLang="ko-KR" dirty="0" smtClean="0">
                <a:hlinkClick r:id="rId3"/>
              </a:rPr>
              <a:t>, </a:t>
            </a:r>
            <a:r>
              <a:rPr lang="ko-KR" altLang="en-US" smtClean="0">
                <a:hlinkClick r:id="rId3"/>
              </a:rPr>
              <a:t>연구과제</a:t>
            </a:r>
            <a:r>
              <a:rPr lang="en-US" altLang="ko-KR" dirty="0" smtClean="0">
                <a:hlinkClick r:id="rId3"/>
              </a:rPr>
              <a:t>, </a:t>
            </a:r>
            <a:r>
              <a:rPr lang="ko-KR" altLang="en-US" smtClean="0">
                <a:hlinkClick r:id="rId3"/>
              </a:rPr>
              <a:t>석사</a:t>
            </a:r>
            <a:r>
              <a:rPr lang="en-US" altLang="ko-KR" dirty="0" smtClean="0">
                <a:hlinkClick r:id="rId3"/>
              </a:rPr>
              <a:t>/</a:t>
            </a:r>
            <a:r>
              <a:rPr lang="ko-KR" altLang="en-US" smtClean="0">
                <a:hlinkClick r:id="rId3"/>
              </a:rPr>
              <a:t>석박사 </a:t>
            </a:r>
            <a:r>
              <a:rPr lang="en-US" altLang="ko-KR" b="1" dirty="0" smtClean="0">
                <a:hlinkClick r:id="rId3"/>
              </a:rPr>
              <a:t>@ DPNM Lab</a:t>
            </a:r>
            <a:endParaRPr lang="en-US" altLang="ko-KR" sz="1800" b="1" dirty="0" smtClean="0"/>
          </a:p>
        </p:txBody>
      </p:sp>
    </p:spTree>
    <p:extLst>
      <p:ext uri="{BB962C8B-B14F-4D97-AF65-F5344CB8AC3E}">
        <p14:creationId xmlns:p14="http://schemas.microsoft.com/office/powerpoint/2010/main" val="4002911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6638925" y="895350"/>
            <a:ext cx="3609975" cy="646331"/>
          </a:xfrm>
          <a:prstGeom prst="rect">
            <a:avLst/>
          </a:prstGeom>
          <a:noFill/>
        </p:spPr>
        <p:txBody>
          <a:bodyPr wrap="square" rtlCol="0">
            <a:spAutoFit/>
          </a:bodyPr>
          <a:lstStyle/>
          <a:p>
            <a:pPr algn="ctr"/>
            <a:r>
              <a:rPr lang="en-US" altLang="ko-KR" sz="3600" b="1" dirty="0" smtClean="0">
                <a:solidFill>
                  <a:schemeClr val="bg1"/>
                </a:solidFill>
                <a:latin typeface="Arial" panose="020B0604020202020204" pitchFamily="34" charset="0"/>
                <a:cs typeface="Arial" panose="020B0604020202020204" pitchFamily="34" charset="0"/>
              </a:rPr>
              <a:t>Q &amp; A</a:t>
            </a:r>
            <a:endParaRPr lang="ko-KR"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730753"/>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References</a:t>
            </a:r>
            <a:endParaRPr lang="ko-KR" altLang="en-US" dirty="0"/>
          </a:p>
        </p:txBody>
      </p:sp>
      <p:sp>
        <p:nvSpPr>
          <p:cNvPr id="3" name="내용 개체 틀 2"/>
          <p:cNvSpPr>
            <a:spLocks noGrp="1"/>
          </p:cNvSpPr>
          <p:nvPr>
            <p:ph idx="1"/>
          </p:nvPr>
        </p:nvSpPr>
        <p:spPr>
          <a:xfrm>
            <a:off x="191344" y="764704"/>
            <a:ext cx="11809312" cy="5760640"/>
          </a:xfrm>
        </p:spPr>
        <p:txBody>
          <a:bodyPr>
            <a:normAutofit/>
          </a:bodyPr>
          <a:lstStyle/>
          <a:p>
            <a:r>
              <a:rPr lang="en-US" altLang="ko-KR" dirty="0">
                <a:hlinkClick r:id="rId3"/>
              </a:rPr>
              <a:t>https://</a:t>
            </a:r>
            <a:r>
              <a:rPr lang="en-US" altLang="ko-KR" dirty="0" smtClean="0">
                <a:hlinkClick r:id="rId3"/>
              </a:rPr>
              <a:t>www.youtube.com/watch?v=R9auFt_wxNs</a:t>
            </a:r>
            <a:endParaRPr lang="en-US" altLang="ko-KR" dirty="0" smtClean="0"/>
          </a:p>
          <a:p>
            <a:r>
              <a:rPr lang="en-US" altLang="ko-KR" dirty="0" smtClean="0">
                <a:hlinkClick r:id="rId4"/>
              </a:rPr>
              <a:t>https</a:t>
            </a:r>
            <a:r>
              <a:rPr lang="en-US" altLang="ko-KR" dirty="0">
                <a:hlinkClick r:id="rId4"/>
              </a:rPr>
              <a:t>://</a:t>
            </a:r>
            <a:r>
              <a:rPr lang="en-US" altLang="ko-KR" dirty="0" smtClean="0">
                <a:hlinkClick r:id="rId4"/>
              </a:rPr>
              <a:t>www.livescience.com/20727-internet-history.html</a:t>
            </a:r>
            <a:endParaRPr lang="en-US" altLang="ko-KR" dirty="0" smtClean="0"/>
          </a:p>
          <a:p>
            <a:r>
              <a:rPr lang="en-US" altLang="ko-KR" dirty="0" smtClean="0">
                <a:hlinkClick r:id="rId5"/>
              </a:rPr>
              <a:t>http://dpnm.postech.ac.kr</a:t>
            </a:r>
            <a:endParaRPr lang="en-US" altLang="ko-KR" dirty="0" smtClean="0"/>
          </a:p>
          <a:p>
            <a:r>
              <a:rPr lang="en-US" altLang="ko-KR" dirty="0" smtClean="0">
                <a:hlinkClick r:id="rId6"/>
              </a:rPr>
              <a:t>http://postechx.kr</a:t>
            </a:r>
            <a:endParaRPr lang="en-US" altLang="ko-KR" dirty="0" smtClean="0"/>
          </a:p>
          <a:p>
            <a:r>
              <a:rPr lang="en-US" altLang="ko-KR" dirty="0">
                <a:hlinkClick r:id="rId7"/>
              </a:rPr>
              <a:t>http://icbc2019.ieee-icbc.org</a:t>
            </a:r>
            <a:r>
              <a:rPr lang="en-US" altLang="ko-KR" dirty="0" smtClean="0">
                <a:hlinkClick r:id="rId7"/>
              </a:rPr>
              <a:t>/</a:t>
            </a:r>
            <a:endParaRPr lang="en-US" altLang="ko-KR" dirty="0" smtClean="0"/>
          </a:p>
          <a:p>
            <a:r>
              <a:rPr lang="en-US" altLang="ko-KR" dirty="0">
                <a:hlinkClick r:id="rId8"/>
              </a:rPr>
              <a:t>https://www.rfpage.com/evolution-of-wireless-technologies-1g-to-5g-in-mobile-communication</a:t>
            </a:r>
            <a:r>
              <a:rPr lang="en-US" altLang="ko-KR" dirty="0" smtClean="0">
                <a:hlinkClick r:id="rId8"/>
              </a:rPr>
              <a:t>/</a:t>
            </a:r>
            <a:endParaRPr lang="en-US" altLang="ko-KR" dirty="0" smtClean="0"/>
          </a:p>
          <a:p>
            <a:pPr marL="0" indent="0">
              <a:buNone/>
            </a:pPr>
            <a:endParaRPr lang="en-US" altLang="ko-KR" dirty="0" smtClean="0"/>
          </a:p>
          <a:p>
            <a:endParaRPr lang="en-US" altLang="ko-KR" dirty="0" smtClean="0"/>
          </a:p>
          <a:p>
            <a:endParaRPr lang="en-US" altLang="ko-KR" dirty="0" smtClean="0"/>
          </a:p>
          <a:p>
            <a:endParaRPr lang="en-US" altLang="ko-KR" dirty="0" smtClean="0"/>
          </a:p>
        </p:txBody>
      </p:sp>
    </p:spTree>
    <p:extLst>
      <p:ext uri="{BB962C8B-B14F-4D97-AF65-F5344CB8AC3E}">
        <p14:creationId xmlns:p14="http://schemas.microsoft.com/office/powerpoint/2010/main" val="187924389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Short Bio</a:t>
            </a:r>
            <a:endParaRPr lang="ko-KR" altLang="en-US" dirty="0"/>
          </a:p>
        </p:txBody>
      </p:sp>
      <p:sp>
        <p:nvSpPr>
          <p:cNvPr id="3" name="내용 개체 틀 2"/>
          <p:cNvSpPr>
            <a:spLocks noGrp="1"/>
          </p:cNvSpPr>
          <p:nvPr>
            <p:ph idx="1"/>
          </p:nvPr>
        </p:nvSpPr>
        <p:spPr>
          <a:xfrm>
            <a:off x="3074504" y="736153"/>
            <a:ext cx="8907946" cy="5712272"/>
          </a:xfrm>
        </p:spPr>
        <p:txBody>
          <a:bodyPr>
            <a:noAutofit/>
          </a:bodyPr>
          <a:lstStyle/>
          <a:p>
            <a:pPr lvl="0">
              <a:lnSpc>
                <a:spcPct val="80000"/>
              </a:lnSpc>
              <a:buFontTx/>
              <a:buChar char="•"/>
              <a:defRPr/>
            </a:pPr>
            <a:r>
              <a:rPr lang="en-US" altLang="ko-KR" sz="1800" dirty="0">
                <a:solidFill>
                  <a:schemeClr val="tx1"/>
                </a:solidFill>
              </a:rPr>
              <a:t>Education</a:t>
            </a:r>
            <a:endParaRPr lang="ko-KR" altLang="en-US" sz="1800" kern="0" dirty="0">
              <a:solidFill>
                <a:schemeClr val="tx1"/>
              </a:solidFill>
            </a:endParaRPr>
          </a:p>
          <a:p>
            <a:pPr lvl="1">
              <a:lnSpc>
                <a:spcPct val="80000"/>
              </a:lnSpc>
              <a:buFontTx/>
              <a:buChar char="–"/>
              <a:defRPr/>
            </a:pPr>
            <a:r>
              <a:rPr lang="en-US" altLang="ko-KR" sz="1300" kern="0" dirty="0"/>
              <a:t>1991 – </a:t>
            </a:r>
            <a:r>
              <a:rPr lang="en-US" altLang="ko-KR" sz="1300" b="1" kern="0" dirty="0">
                <a:solidFill>
                  <a:srgbClr val="0000FF"/>
                </a:solidFill>
              </a:rPr>
              <a:t>PhD in Computer Science, Univ. of Waterloo, Canada </a:t>
            </a:r>
          </a:p>
          <a:p>
            <a:pPr lvl="1">
              <a:lnSpc>
                <a:spcPct val="80000"/>
              </a:lnSpc>
              <a:buFontTx/>
              <a:buChar char="–"/>
              <a:defRPr/>
            </a:pPr>
            <a:r>
              <a:rPr lang="en-US" altLang="ko-KR" sz="1300" kern="0" dirty="0"/>
              <a:t>1985 – MSc in Computer Science, Univ. of Western Ontario, Canada </a:t>
            </a:r>
          </a:p>
          <a:p>
            <a:pPr lvl="1">
              <a:lnSpc>
                <a:spcPct val="80000"/>
              </a:lnSpc>
              <a:buFontTx/>
              <a:buChar char="–"/>
              <a:defRPr/>
            </a:pPr>
            <a:r>
              <a:rPr lang="en-US" altLang="ko-KR" sz="1300" kern="0" dirty="0"/>
              <a:t>1983 – </a:t>
            </a:r>
            <a:r>
              <a:rPr lang="en-US" altLang="ko-KR" sz="1300" kern="0" dirty="0" err="1"/>
              <a:t>HBSc</a:t>
            </a:r>
            <a:r>
              <a:rPr lang="en-US" altLang="ko-KR" sz="1300" kern="0" dirty="0"/>
              <a:t> in Computer Science, Univ. of Western Ontario, </a:t>
            </a:r>
            <a:r>
              <a:rPr lang="en-US" altLang="ko-KR" sz="1300" kern="0" dirty="0" smtClean="0"/>
              <a:t>Canada</a:t>
            </a:r>
          </a:p>
          <a:p>
            <a:pPr lvl="1">
              <a:lnSpc>
                <a:spcPct val="80000"/>
              </a:lnSpc>
              <a:buFontTx/>
              <a:buChar char="–"/>
              <a:defRPr/>
            </a:pPr>
            <a:r>
              <a:rPr lang="en-US" altLang="ko-KR" sz="1300" kern="0" dirty="0" smtClean="0"/>
              <a:t>1975~1979 – Montcalm Secondary School, London, Ontario, Canada</a:t>
            </a:r>
            <a:endParaRPr lang="en-US" altLang="ko-KR" sz="1300" kern="0" dirty="0"/>
          </a:p>
          <a:p>
            <a:pPr lvl="1">
              <a:lnSpc>
                <a:spcPct val="80000"/>
              </a:lnSpc>
              <a:buFontTx/>
              <a:buChar char="–"/>
              <a:defRPr/>
            </a:pPr>
            <a:endParaRPr lang="en-US" altLang="ko-KR" sz="1200" kern="0" dirty="0"/>
          </a:p>
          <a:p>
            <a:pPr lvl="0">
              <a:lnSpc>
                <a:spcPct val="80000"/>
              </a:lnSpc>
              <a:buFontTx/>
              <a:buChar char="•"/>
              <a:defRPr/>
            </a:pPr>
            <a:r>
              <a:rPr lang="en-US" altLang="ko-KR" sz="1800" kern="0" dirty="0">
                <a:solidFill>
                  <a:schemeClr val="tx1"/>
                </a:solidFill>
              </a:rPr>
              <a:t>Professional Activities</a:t>
            </a:r>
          </a:p>
          <a:p>
            <a:pPr lvl="1">
              <a:lnSpc>
                <a:spcPct val="80000"/>
              </a:lnSpc>
              <a:buFontTx/>
              <a:buChar char="–"/>
              <a:defRPr/>
            </a:pPr>
            <a:r>
              <a:rPr lang="en-US" altLang="ko-KR" sz="1300" b="1" kern="0" dirty="0">
                <a:solidFill>
                  <a:srgbClr val="0000FF"/>
                </a:solidFill>
              </a:rPr>
              <a:t>CTO &amp; SEVP, KT (Korea Telecom)</a:t>
            </a:r>
            <a:r>
              <a:rPr lang="ko-KR" altLang="en-US" sz="1300" b="1" kern="0" dirty="0">
                <a:solidFill>
                  <a:srgbClr val="0000FF"/>
                </a:solidFill>
              </a:rPr>
              <a:t> </a:t>
            </a:r>
            <a:r>
              <a:rPr lang="en-US" altLang="ko-KR" sz="1300" b="1" kern="0" dirty="0">
                <a:solidFill>
                  <a:srgbClr val="0000FF"/>
                </a:solidFill>
              </a:rPr>
              <a:t>(2012. 3 – 2014. 2</a:t>
            </a:r>
            <a:r>
              <a:rPr lang="en-US" altLang="ko-KR" sz="1300" b="1" kern="0" dirty="0" smtClean="0">
                <a:solidFill>
                  <a:srgbClr val="0000FF"/>
                </a:solidFill>
              </a:rPr>
              <a:t>)</a:t>
            </a:r>
          </a:p>
          <a:p>
            <a:pPr lvl="1">
              <a:lnSpc>
                <a:spcPct val="80000"/>
              </a:lnSpc>
              <a:buFontTx/>
              <a:buChar char="–"/>
              <a:defRPr/>
            </a:pPr>
            <a:r>
              <a:rPr lang="en-US" altLang="ko-KR" sz="1300" b="1" kern="0" dirty="0" smtClean="0">
                <a:solidFill>
                  <a:srgbClr val="0000FF"/>
                </a:solidFill>
              </a:rPr>
              <a:t>General Chair, 2019 IEEE International Conference on Blockchain &amp; Cryptocurrency (May 15~17, 2019)</a:t>
            </a:r>
          </a:p>
          <a:p>
            <a:pPr lvl="1">
              <a:lnSpc>
                <a:spcPct val="80000"/>
              </a:lnSpc>
              <a:buFontTx/>
              <a:buChar char="–"/>
              <a:defRPr/>
            </a:pPr>
            <a:r>
              <a:rPr lang="en-US" altLang="ko-KR" sz="1300" b="1" kern="0" dirty="0" smtClean="0">
                <a:solidFill>
                  <a:srgbClr val="0000FF"/>
                </a:solidFill>
              </a:rPr>
              <a:t>General Chair, IEEE Blockchain Summit Korea (June 7-8 , 2018)</a:t>
            </a:r>
            <a:endParaRPr lang="en-US" altLang="ko-KR" sz="1300" b="1" kern="0" dirty="0">
              <a:solidFill>
                <a:srgbClr val="0000FF"/>
              </a:solidFill>
            </a:endParaRPr>
          </a:p>
          <a:p>
            <a:pPr lvl="1">
              <a:lnSpc>
                <a:spcPct val="80000"/>
              </a:lnSpc>
              <a:buFontTx/>
              <a:buChar char="–"/>
              <a:defRPr/>
            </a:pPr>
            <a:r>
              <a:rPr lang="en-US" altLang="ko-KR" sz="1300" kern="0" dirty="0"/>
              <a:t>Executive Director, SDN/NFV Forum (2014.10 – present)</a:t>
            </a:r>
            <a:endParaRPr lang="ko-KR" altLang="en-US" sz="1300" kern="0" dirty="0"/>
          </a:p>
          <a:p>
            <a:pPr lvl="1">
              <a:lnSpc>
                <a:spcPct val="80000"/>
              </a:lnSpc>
              <a:buFontTx/>
              <a:buChar char="–"/>
              <a:defRPr/>
            </a:pPr>
            <a:r>
              <a:rPr lang="en-US" altLang="ko-KR" sz="1300" dirty="0"/>
              <a:t>President, Intelligent Communication Industry Association (2013.1 - 2014.2)</a:t>
            </a:r>
          </a:p>
          <a:p>
            <a:pPr lvl="1">
              <a:lnSpc>
                <a:spcPct val="80000"/>
              </a:lnSpc>
              <a:buFontTx/>
              <a:buChar char="–"/>
              <a:defRPr/>
            </a:pPr>
            <a:r>
              <a:rPr lang="en-US" altLang="ko-KR" sz="1300" dirty="0"/>
              <a:t>Chairman, Korea ICT Standards Committee (2012.3 – 2014.2) </a:t>
            </a:r>
            <a:endParaRPr lang="ko-KR" altLang="en-US" sz="1300" dirty="0"/>
          </a:p>
          <a:p>
            <a:pPr lvl="1">
              <a:lnSpc>
                <a:spcPct val="80000"/>
              </a:lnSpc>
              <a:buFontTx/>
              <a:buChar char="–"/>
              <a:defRPr/>
            </a:pPr>
            <a:r>
              <a:rPr lang="en-US" altLang="ko-KR" sz="1300" kern="0" dirty="0"/>
              <a:t>Dean, GSIT, POSTECH</a:t>
            </a:r>
            <a:r>
              <a:rPr lang="ko-KR" altLang="en-US" sz="1300" kern="0"/>
              <a:t> </a:t>
            </a:r>
            <a:r>
              <a:rPr lang="en-US" altLang="ko-KR" sz="1300" kern="0" dirty="0"/>
              <a:t>(2007.3 – 2012.2, 2015.11-present)</a:t>
            </a:r>
          </a:p>
          <a:p>
            <a:pPr lvl="1">
              <a:lnSpc>
                <a:spcPct val="80000"/>
              </a:lnSpc>
              <a:buFontTx/>
              <a:buChar char="–"/>
              <a:defRPr/>
            </a:pPr>
            <a:r>
              <a:rPr lang="en-US" altLang="ko-KR" sz="1300" kern="0" dirty="0" smtClean="0"/>
              <a:t>Head</a:t>
            </a:r>
            <a:r>
              <a:rPr lang="en-US" altLang="ko-KR" sz="1300" kern="0" dirty="0"/>
              <a:t>, Division of IT Convergence, POSTECH</a:t>
            </a:r>
            <a:r>
              <a:rPr lang="ko-KR" altLang="en-US" sz="1300" kern="0" dirty="0"/>
              <a:t> </a:t>
            </a:r>
            <a:r>
              <a:rPr lang="en-US" altLang="ko-KR" sz="1300" kern="0" dirty="0"/>
              <a:t>(2008.12 – 2012.2)</a:t>
            </a:r>
            <a:endParaRPr lang="ko-KR" altLang="en-US" sz="1300" kern="0" dirty="0"/>
          </a:p>
          <a:p>
            <a:pPr lvl="1">
              <a:lnSpc>
                <a:spcPct val="80000"/>
              </a:lnSpc>
              <a:buFontTx/>
              <a:buChar char="–"/>
              <a:defRPr/>
            </a:pPr>
            <a:r>
              <a:rPr lang="en-US" altLang="ko-KR" sz="1300" kern="0" dirty="0" smtClean="0"/>
              <a:t>Head</a:t>
            </a:r>
            <a:r>
              <a:rPr lang="en-US" altLang="ko-KR" sz="1300" kern="0" dirty="0"/>
              <a:t>, Dept. of Computer Science, POSTECH (2008.12 – 2010.02)</a:t>
            </a:r>
          </a:p>
          <a:p>
            <a:pPr lvl="1">
              <a:lnSpc>
                <a:spcPct val="80000"/>
              </a:lnSpc>
              <a:buFontTx/>
              <a:buChar char="–"/>
              <a:defRPr/>
            </a:pPr>
            <a:r>
              <a:rPr lang="en-US" altLang="ko-KR" sz="1300" kern="0" dirty="0"/>
              <a:t>Director, POSTECH Information Research Labs (2007.9 – 2010.02)</a:t>
            </a:r>
          </a:p>
          <a:p>
            <a:pPr lvl="1">
              <a:lnSpc>
                <a:spcPct val="80000"/>
              </a:lnSpc>
              <a:buFontTx/>
              <a:buChar char="–"/>
              <a:defRPr/>
            </a:pPr>
            <a:r>
              <a:rPr lang="en-US" altLang="ko-KR" sz="1300" kern="0" dirty="0"/>
              <a:t>Professor, Dept. of Computer Science, POSTECH (1995.5 – present)</a:t>
            </a:r>
          </a:p>
          <a:p>
            <a:pPr lvl="1">
              <a:lnSpc>
                <a:spcPct val="80000"/>
              </a:lnSpc>
              <a:buFontTx/>
              <a:buChar char="–"/>
              <a:defRPr/>
            </a:pPr>
            <a:r>
              <a:rPr lang="en-US" altLang="ko-KR" sz="1300" kern="0" dirty="0"/>
              <a:t>Research Professor, Univ. of Western Ontario</a:t>
            </a:r>
            <a:r>
              <a:rPr lang="ko-KR" altLang="en-US" sz="1300" kern="0" dirty="0"/>
              <a:t> </a:t>
            </a:r>
            <a:r>
              <a:rPr lang="en-US" altLang="ko-KR" sz="1300" kern="0" dirty="0"/>
              <a:t>(1992.5 – 1995.4)</a:t>
            </a:r>
          </a:p>
          <a:p>
            <a:pPr lvl="1">
              <a:lnSpc>
                <a:spcPct val="80000"/>
              </a:lnSpc>
              <a:buFontTx/>
              <a:buChar char="–"/>
              <a:defRPr/>
            </a:pPr>
            <a:r>
              <a:rPr lang="en-US" altLang="ko-KR" sz="1300" kern="0" dirty="0"/>
              <a:t>Editor-in-Chief, Int. Journal of Network Management (2012.1-present)</a:t>
            </a:r>
          </a:p>
          <a:p>
            <a:pPr lvl="1">
              <a:buFontTx/>
              <a:buChar char="–"/>
              <a:defRPr/>
            </a:pPr>
            <a:r>
              <a:rPr lang="en-US" altLang="ko-KR" sz="1300" kern="0" dirty="0"/>
              <a:t>Editorial Board Member of IEEE TNSM, JCN, JNSM, JTM</a:t>
            </a:r>
          </a:p>
          <a:p>
            <a:pPr lvl="1">
              <a:buFontTx/>
              <a:buChar char="–"/>
              <a:defRPr/>
            </a:pPr>
            <a:r>
              <a:rPr lang="en-US" altLang="ko-KR" sz="1300" kern="0" dirty="0"/>
              <a:t>IEEE Communications Society Member-at-Large (2015.1 – 2017.12)</a:t>
            </a:r>
          </a:p>
          <a:p>
            <a:pPr lvl="1">
              <a:buFontTx/>
              <a:buChar char="–"/>
              <a:defRPr/>
            </a:pPr>
            <a:r>
              <a:rPr lang="en-US" altLang="ko-KR" sz="1300" b="1" kern="0" dirty="0">
                <a:solidFill>
                  <a:srgbClr val="0000FF"/>
                </a:solidFill>
              </a:rPr>
              <a:t>Co-Founder</a:t>
            </a:r>
            <a:r>
              <a:rPr lang="ko-KR" altLang="en-US" sz="1300" b="1" kern="0" dirty="0">
                <a:solidFill>
                  <a:srgbClr val="0000FF"/>
                </a:solidFill>
              </a:rPr>
              <a:t> </a:t>
            </a:r>
            <a:r>
              <a:rPr lang="en-US" altLang="ko-KR" sz="1300" b="1" kern="0" dirty="0">
                <a:solidFill>
                  <a:srgbClr val="0000FF"/>
                </a:solidFill>
              </a:rPr>
              <a:t>&amp; CTO, </a:t>
            </a:r>
            <a:r>
              <a:rPr lang="en-US" altLang="ko-KR" sz="1300" b="1" kern="0" dirty="0" err="1">
                <a:solidFill>
                  <a:srgbClr val="0000FF"/>
                </a:solidFill>
              </a:rPr>
              <a:t>Netstech</a:t>
            </a:r>
            <a:r>
              <a:rPr lang="en-US" altLang="ko-KR" sz="1300" b="1" kern="0" dirty="0">
                <a:solidFill>
                  <a:srgbClr val="0000FF"/>
                </a:solidFill>
              </a:rPr>
              <a:t>, Palo Alto, USA (2000.6-2002.2)</a:t>
            </a:r>
          </a:p>
          <a:p>
            <a:pPr lvl="1">
              <a:buFontTx/>
              <a:buChar char="–"/>
              <a:defRPr/>
            </a:pPr>
            <a:r>
              <a:rPr lang="en-US" altLang="ko-KR" sz="1300" kern="0" dirty="0" smtClean="0"/>
              <a:t>Steering </a:t>
            </a:r>
            <a:r>
              <a:rPr lang="en-US" altLang="ko-KR" sz="1300" kern="0" dirty="0"/>
              <a:t>Committee Member of</a:t>
            </a:r>
            <a:r>
              <a:rPr lang="ko-KR" altLang="en-US" sz="1300" kern="0" dirty="0"/>
              <a:t> </a:t>
            </a:r>
            <a:r>
              <a:rPr lang="en-US" altLang="ko-KR" sz="1300" kern="0" dirty="0"/>
              <a:t>IEEE NOMS, IM, APNOMS, CNSM, </a:t>
            </a:r>
            <a:r>
              <a:rPr lang="en-US" altLang="ko-KR" sz="1300" kern="0" dirty="0" err="1"/>
              <a:t>NetSoft</a:t>
            </a:r>
            <a:endParaRPr lang="en-US" altLang="ko-KR" sz="1300" kern="0" dirty="0"/>
          </a:p>
          <a:p>
            <a:pPr lvl="1">
              <a:buFontTx/>
              <a:buChar char="–"/>
              <a:defRPr/>
            </a:pPr>
            <a:r>
              <a:rPr lang="en-US" altLang="ko-KR" sz="1300" kern="0" dirty="0"/>
              <a:t>General Chair (IEEE NOMS 2018, </a:t>
            </a:r>
            <a:r>
              <a:rPr lang="en-US" altLang="ko-KR" sz="1300" kern="0" dirty="0" err="1"/>
              <a:t>NetSoft</a:t>
            </a:r>
            <a:r>
              <a:rPr lang="en-US" altLang="ko-KR" sz="1300" kern="0" dirty="0"/>
              <a:t> </a:t>
            </a:r>
            <a:r>
              <a:rPr lang="en-US" altLang="ko-KR" sz="1300" kern="0" dirty="0" smtClean="0"/>
              <a:t>2016, NOMS 2010, APNOMS </a:t>
            </a:r>
            <a:r>
              <a:rPr lang="en-US" altLang="ko-KR" sz="1300" kern="0" dirty="0"/>
              <a:t>2008 &amp; 2006)</a:t>
            </a:r>
          </a:p>
          <a:p>
            <a:pPr lvl="1">
              <a:buFontTx/>
              <a:buChar char="–"/>
              <a:defRPr/>
            </a:pPr>
            <a:r>
              <a:rPr lang="en-US" altLang="ko-KR" sz="1300" kern="0" dirty="0"/>
              <a:t>Director of On-Line Content, IEEE </a:t>
            </a:r>
            <a:r>
              <a:rPr lang="en-US" altLang="ko-KR" sz="1300" kern="0" dirty="0" err="1"/>
              <a:t>Comsoc</a:t>
            </a:r>
            <a:r>
              <a:rPr lang="en-US" altLang="ko-KR" sz="1300" kern="0" dirty="0"/>
              <a:t> (2004-2005)</a:t>
            </a:r>
          </a:p>
          <a:p>
            <a:pPr lvl="1">
              <a:buFontTx/>
              <a:buChar char="–"/>
              <a:defRPr/>
            </a:pPr>
            <a:r>
              <a:rPr lang="en-US" altLang="ko-KR" sz="1300" kern="0" dirty="0"/>
              <a:t>Technical Chair (2001-2002) &amp; Chair (2005-2009), IEEE </a:t>
            </a:r>
            <a:r>
              <a:rPr lang="en-US" altLang="ko-KR" sz="1300" kern="0" dirty="0" err="1"/>
              <a:t>ComSoc</a:t>
            </a:r>
            <a:r>
              <a:rPr lang="en-US" altLang="ko-KR" sz="1300" kern="0" dirty="0"/>
              <a:t> CNOM</a:t>
            </a:r>
          </a:p>
          <a:p>
            <a:pPr algn="just"/>
            <a:endParaRPr lang="en-US" altLang="ko-KR" dirty="0"/>
          </a:p>
        </p:txBody>
      </p:sp>
      <p:pic>
        <p:nvPicPr>
          <p:cNvPr id="7" name="그림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6653" y="783780"/>
            <a:ext cx="1894417" cy="2175619"/>
          </a:xfrm>
          <a:prstGeom prst="rect">
            <a:avLst/>
          </a:prstGeom>
          <a:ln>
            <a:noFill/>
          </a:ln>
          <a:effectLst>
            <a:outerShdw blurRad="292100" dist="139700" dir="2700000" algn="tl" rotWithShape="0">
              <a:srgbClr val="333333">
                <a:alpha val="65000"/>
              </a:srgbClr>
            </a:outerShdw>
          </a:effectLst>
        </p:spPr>
      </p:pic>
      <p:sp>
        <p:nvSpPr>
          <p:cNvPr id="8" name="Text Box 7"/>
          <p:cNvSpPr txBox="1">
            <a:spLocks noChangeArrowheads="1"/>
          </p:cNvSpPr>
          <p:nvPr/>
        </p:nvSpPr>
        <p:spPr bwMode="auto">
          <a:xfrm>
            <a:off x="400050" y="3030011"/>
            <a:ext cx="2349983" cy="338554"/>
          </a:xfrm>
          <a:prstGeom prst="rect">
            <a:avLst/>
          </a:prstGeom>
          <a:noFill/>
          <a:ln w="9525" algn="ctr">
            <a:noFill/>
            <a:miter lim="800000"/>
            <a:headEnd/>
            <a:tailEnd/>
          </a:ln>
          <a:effectLst/>
        </p:spPr>
        <p:txBody>
          <a:bodyPr wrap="square">
            <a:spAutoFit/>
          </a:bodyPr>
          <a:lstStyle/>
          <a:p>
            <a:pPr algn="ctr"/>
            <a:r>
              <a:rPr lang="en-US" altLang="ko-KR" sz="1600" b="1" dirty="0">
                <a:latin typeface="Arial" panose="020B0604020202020204" pitchFamily="34" charset="0"/>
                <a:cs typeface="Arial" panose="020B0604020202020204" pitchFamily="34" charset="0"/>
              </a:rPr>
              <a:t>Prof. J. </a:t>
            </a:r>
            <a:r>
              <a:rPr lang="en-US" altLang="ko-KR" sz="1600" b="1" dirty="0" smtClean="0">
                <a:latin typeface="Arial" panose="020B0604020202020204" pitchFamily="34" charset="0"/>
                <a:cs typeface="Arial" panose="020B0604020202020204" pitchFamily="34" charset="0"/>
              </a:rPr>
              <a:t>Won-Ki </a:t>
            </a:r>
            <a:r>
              <a:rPr lang="en-US" altLang="ko-KR" sz="1600" b="1" dirty="0">
                <a:latin typeface="Arial" panose="020B0604020202020204" pitchFamily="34" charset="0"/>
                <a:cs typeface="Arial" panose="020B0604020202020204" pitchFamily="34" charset="0"/>
              </a:rPr>
              <a:t>Hong</a:t>
            </a:r>
            <a:endParaRPr lang="ko-KR" altLang="en-US" sz="1600" b="1" dirty="0">
              <a:latin typeface="Arial" panose="020B0604020202020204" pitchFamily="34" charset="0"/>
              <a:cs typeface="Arial" panose="020B0604020202020204" pitchFamily="34" charset="0"/>
            </a:endParaRPr>
          </a:p>
        </p:txBody>
      </p:sp>
      <p:sp>
        <p:nvSpPr>
          <p:cNvPr id="9" name="Text Box 7"/>
          <p:cNvSpPr txBox="1">
            <a:spLocks noChangeArrowheads="1"/>
          </p:cNvSpPr>
          <p:nvPr/>
        </p:nvSpPr>
        <p:spPr bwMode="auto">
          <a:xfrm>
            <a:off x="586899" y="3644322"/>
            <a:ext cx="2249066" cy="2800767"/>
          </a:xfrm>
          <a:prstGeom prst="rect">
            <a:avLst/>
          </a:prstGeom>
          <a:noFill/>
          <a:ln w="9525" algn="ctr">
            <a:solidFill>
              <a:schemeClr val="accent1"/>
            </a:solidFill>
            <a:miter lim="800000"/>
            <a:headEnd/>
            <a:tailEnd/>
          </a:ln>
          <a:effectLst/>
        </p:spPr>
        <p:txBody>
          <a:bodyPr wrap="square">
            <a:spAutoFit/>
          </a:bodyPr>
          <a:lstStyle/>
          <a:p>
            <a:pPr marL="214313" indent="-214313">
              <a:buFont typeface="Wingdings" panose="05000000000000000000" pitchFamily="2" charset="2"/>
              <a:buChar char="ü"/>
            </a:pPr>
            <a:r>
              <a:rPr lang="en-US" altLang="ko-KR" sz="1600" b="1" dirty="0">
                <a:solidFill>
                  <a:srgbClr val="0000FF"/>
                </a:solidFill>
                <a:latin typeface="Arial" panose="020B0604020202020204" pitchFamily="34" charset="0"/>
                <a:cs typeface="Arial" panose="020B0604020202020204" pitchFamily="34" charset="0"/>
              </a:rPr>
              <a:t>30+ Years Education Experience in Canada &amp; Korea</a:t>
            </a:r>
          </a:p>
          <a:p>
            <a:endParaRPr lang="en-US" altLang="ko-KR" sz="1600" b="1" dirty="0">
              <a:solidFill>
                <a:srgbClr val="0000FF"/>
              </a:solidFill>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altLang="ko-KR" sz="1600" b="1" dirty="0">
                <a:solidFill>
                  <a:srgbClr val="0000FF"/>
                </a:solidFill>
                <a:latin typeface="Arial" panose="020B0604020202020204" pitchFamily="34" charset="0"/>
                <a:cs typeface="Arial" panose="020B0604020202020204" pitchFamily="34" charset="0"/>
              </a:rPr>
              <a:t>Global Startup Experience</a:t>
            </a:r>
          </a:p>
          <a:p>
            <a:pPr marL="214313" indent="-214313">
              <a:buFont typeface="Wingdings" panose="05000000000000000000" pitchFamily="2" charset="2"/>
              <a:buChar char="ü"/>
            </a:pPr>
            <a:endParaRPr lang="en-US" altLang="ko-KR" sz="1600" b="1" dirty="0">
              <a:solidFill>
                <a:srgbClr val="0000FF"/>
              </a:solidFill>
              <a:latin typeface="Arial" panose="020B0604020202020204" pitchFamily="34" charset="0"/>
              <a:cs typeface="Arial" panose="020B0604020202020204" pitchFamily="34" charset="0"/>
            </a:endParaRPr>
          </a:p>
          <a:p>
            <a:pPr marL="214313" indent="-214313">
              <a:buFont typeface="Wingdings" panose="05000000000000000000" pitchFamily="2" charset="2"/>
              <a:buChar char="ü"/>
            </a:pPr>
            <a:r>
              <a:rPr lang="en-US" altLang="ko-KR" sz="1600" b="1" dirty="0">
                <a:solidFill>
                  <a:srgbClr val="0000FF"/>
                </a:solidFill>
                <a:latin typeface="Arial" panose="020B0604020202020204" pitchFamily="34" charset="0"/>
                <a:cs typeface="Arial" panose="020B0604020202020204" pitchFamily="34" charset="0"/>
              </a:rPr>
              <a:t>Industry Senior Executive Experience </a:t>
            </a:r>
          </a:p>
        </p:txBody>
      </p:sp>
    </p:spTree>
    <p:extLst>
      <p:ext uri="{BB962C8B-B14F-4D97-AF65-F5344CB8AC3E}">
        <p14:creationId xmlns:p14="http://schemas.microsoft.com/office/powerpoint/2010/main" val="198719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What is Computer Networking?</a:t>
            </a:r>
            <a:endParaRPr lang="ko-KR" altLang="en-US" dirty="0"/>
          </a:p>
        </p:txBody>
      </p:sp>
      <p:sp>
        <p:nvSpPr>
          <p:cNvPr id="3" name="내용 개체 틀 2"/>
          <p:cNvSpPr>
            <a:spLocks noGrp="1"/>
          </p:cNvSpPr>
          <p:nvPr>
            <p:ph idx="1"/>
          </p:nvPr>
        </p:nvSpPr>
        <p:spPr/>
        <p:txBody>
          <a:bodyPr>
            <a:normAutofit/>
          </a:bodyPr>
          <a:lstStyle/>
          <a:p>
            <a:r>
              <a:rPr lang="en-US" altLang="ko-KR" sz="3200" b="1" dirty="0"/>
              <a:t>S</a:t>
            </a:r>
            <a:r>
              <a:rPr lang="en-US" altLang="ko-KR" sz="3200" b="1" dirty="0" smtClean="0"/>
              <a:t>upporting communications between computers and computing devices</a:t>
            </a:r>
          </a:p>
          <a:p>
            <a:pPr lvl="1"/>
            <a:r>
              <a:rPr lang="en-US" altLang="ko-KR" b="1" dirty="0" smtClean="0"/>
              <a:t>Technologies</a:t>
            </a:r>
          </a:p>
          <a:p>
            <a:pPr lvl="1"/>
            <a:r>
              <a:rPr lang="en-US" altLang="ko-KR" b="1" dirty="0" smtClean="0"/>
              <a:t>Principles, Paradigms</a:t>
            </a:r>
          </a:p>
          <a:p>
            <a:pPr lvl="1"/>
            <a:r>
              <a:rPr lang="en-US" altLang="ko-KR" b="1" dirty="0" smtClean="0"/>
              <a:t>Protocols</a:t>
            </a:r>
          </a:p>
          <a:p>
            <a:pPr lvl="1"/>
            <a:endParaRPr lang="en-US" altLang="ko-KR" sz="2800" dirty="0" smtClean="0"/>
          </a:p>
        </p:txBody>
      </p:sp>
      <p:grpSp>
        <p:nvGrpSpPr>
          <p:cNvPr id="4" name="Group 3"/>
          <p:cNvGrpSpPr>
            <a:grpSpLocks noGrp="1" noUngrp="1" noChangeAspect="1"/>
          </p:cNvGrpSpPr>
          <p:nvPr/>
        </p:nvGrpSpPr>
        <p:grpSpPr>
          <a:xfrm>
            <a:off x="400050" y="3882558"/>
            <a:ext cx="3248025" cy="2251542"/>
            <a:chOff x="685800" y="1447800"/>
            <a:chExt cx="7772400" cy="4343399"/>
          </a:xfrm>
        </p:grpSpPr>
        <p:pic>
          <p:nvPicPr>
            <p:cNvPr id="5" name="Picture 1" descr="01_Page_01.tif"/>
            <p:cNvPicPr>
              <a:picLocks noRot="1" noChangeAspect="1" noMove="1" noResize="1"/>
            </p:cNvPicPr>
            <p:nvPr isPhoto="1"/>
          </p:nvPicPr>
          <p:blipFill>
            <a:blip r:embed="rId3" cstate="print">
              <a:lum/>
            </a:blip>
            <a:stretch>
              <a:fillRect/>
            </a:stretch>
          </p:blipFill>
          <p:spPr>
            <a:xfrm>
              <a:off x="685800" y="1447800"/>
              <a:ext cx="7772400" cy="3962400"/>
            </a:xfrm>
            <a:prstGeom prst="rect">
              <a:avLst/>
            </a:prstGeom>
            <a:noFill/>
            <a:ln>
              <a:noFill/>
            </a:ln>
          </p:spPr>
        </p:pic>
        <p:sp>
          <p:nvSpPr>
            <p:cNvPr id="6" name="Rectangle 2"/>
            <p:cNvSpPr/>
            <p:nvPr/>
          </p:nvSpPr>
          <p:spPr>
            <a:xfrm>
              <a:off x="685800" y="5448300"/>
              <a:ext cx="7772400" cy="342899"/>
            </a:xfrm>
            <a:prstGeom prst="rect">
              <a:avLst/>
            </a:prstGeom>
            <a:noFill/>
            <a:ln>
              <a:noFill/>
            </a:ln>
          </p:spPr>
          <p:txBody>
            <a:bodyPr anchor="ctr">
              <a:noAutofit/>
            </a:bodyPr>
            <a:lstStyle/>
            <a:p>
              <a:pPr algn="ctr"/>
              <a:endParaRPr lang="en-US" sz="2000" dirty="0"/>
            </a:p>
          </p:txBody>
        </p:sp>
      </p:grpSp>
      <p:grpSp>
        <p:nvGrpSpPr>
          <p:cNvPr id="7" name="Group 3"/>
          <p:cNvGrpSpPr>
            <a:grpSpLocks noGrp="1" noUngrp="1" noChangeAspect="1"/>
          </p:cNvGrpSpPr>
          <p:nvPr/>
        </p:nvGrpSpPr>
        <p:grpSpPr>
          <a:xfrm>
            <a:off x="4104431" y="3882558"/>
            <a:ext cx="3505670" cy="2251542"/>
            <a:chOff x="685800" y="1673225"/>
            <a:chExt cx="7772400" cy="4117975"/>
          </a:xfrm>
        </p:grpSpPr>
        <p:pic>
          <p:nvPicPr>
            <p:cNvPr id="8" name="Picture 1" descr="01_Page_03.tif"/>
            <p:cNvPicPr>
              <a:picLocks noRot="1" noChangeAspect="1" noMove="1" noResize="1"/>
            </p:cNvPicPr>
            <p:nvPr isPhoto="1"/>
          </p:nvPicPr>
          <p:blipFill>
            <a:blip r:embed="rId4" cstate="print">
              <a:lum/>
            </a:blip>
            <a:stretch>
              <a:fillRect/>
            </a:stretch>
          </p:blipFill>
          <p:spPr>
            <a:xfrm>
              <a:off x="685800" y="1673225"/>
              <a:ext cx="7772400" cy="3509963"/>
            </a:xfrm>
            <a:prstGeom prst="rect">
              <a:avLst/>
            </a:prstGeom>
            <a:noFill/>
            <a:ln>
              <a:noFill/>
            </a:ln>
          </p:spPr>
        </p:pic>
        <p:sp>
          <p:nvSpPr>
            <p:cNvPr id="9" name="Rectangle 2"/>
            <p:cNvSpPr/>
            <p:nvPr/>
          </p:nvSpPr>
          <p:spPr>
            <a:xfrm>
              <a:off x="685800" y="5448300"/>
              <a:ext cx="7772400" cy="342900"/>
            </a:xfrm>
            <a:prstGeom prst="rect">
              <a:avLst/>
            </a:prstGeom>
            <a:noFill/>
            <a:ln>
              <a:noFill/>
            </a:ln>
          </p:spPr>
          <p:txBody>
            <a:bodyPr anchor="ctr">
              <a:noAutofit/>
            </a:bodyPr>
            <a:lstStyle/>
            <a:p>
              <a:pPr algn="ctr"/>
              <a:endParaRPr lang="en-US" sz="2000" dirty="0"/>
            </a:p>
          </p:txBody>
        </p:sp>
      </p:grpSp>
      <p:grpSp>
        <p:nvGrpSpPr>
          <p:cNvPr id="10" name="Group 3"/>
          <p:cNvGrpSpPr>
            <a:grpSpLocks noGrp="1" noUngrp="1" noChangeAspect="1"/>
          </p:cNvGrpSpPr>
          <p:nvPr/>
        </p:nvGrpSpPr>
        <p:grpSpPr>
          <a:xfrm>
            <a:off x="8009681" y="3882558"/>
            <a:ext cx="3990975" cy="2251542"/>
            <a:chOff x="685800" y="1003300"/>
            <a:chExt cx="7772400" cy="5359400"/>
          </a:xfrm>
        </p:grpSpPr>
        <p:pic>
          <p:nvPicPr>
            <p:cNvPr id="11" name="Picture 1" descr="01_Page_08.tif"/>
            <p:cNvPicPr>
              <a:picLocks noRot="1" noChangeAspect="1" noMove="1" noResize="1"/>
            </p:cNvPicPr>
            <p:nvPr isPhoto="1"/>
          </p:nvPicPr>
          <p:blipFill>
            <a:blip r:embed="rId5" cstate="print">
              <a:lum/>
            </a:blip>
            <a:stretch>
              <a:fillRect/>
            </a:stretch>
          </p:blipFill>
          <p:spPr>
            <a:xfrm>
              <a:off x="685800" y="1003300"/>
              <a:ext cx="7772400" cy="4851400"/>
            </a:xfrm>
            <a:prstGeom prst="rect">
              <a:avLst/>
            </a:prstGeom>
            <a:noFill/>
            <a:ln>
              <a:noFill/>
            </a:ln>
          </p:spPr>
        </p:pic>
        <p:sp>
          <p:nvSpPr>
            <p:cNvPr id="12" name="Rectangle 2"/>
            <p:cNvSpPr/>
            <p:nvPr/>
          </p:nvSpPr>
          <p:spPr>
            <a:xfrm>
              <a:off x="685800" y="6019800"/>
              <a:ext cx="7772400" cy="342900"/>
            </a:xfrm>
            <a:prstGeom prst="rect">
              <a:avLst/>
            </a:prstGeom>
            <a:noFill/>
            <a:ln>
              <a:noFill/>
            </a:ln>
          </p:spPr>
          <p:txBody>
            <a:bodyPr anchor="ctr">
              <a:noAutofit/>
            </a:bodyPr>
            <a:lstStyle/>
            <a:p>
              <a:pPr algn="ctr"/>
              <a:endParaRPr lang="en-US" sz="2000" dirty="0"/>
            </a:p>
          </p:txBody>
        </p:sp>
      </p:grpSp>
      <p:grpSp>
        <p:nvGrpSpPr>
          <p:cNvPr id="13" name="Group 3"/>
          <p:cNvGrpSpPr>
            <a:grpSpLocks noGrp="1" noUngrp="1" noChangeAspect="1"/>
          </p:cNvGrpSpPr>
          <p:nvPr/>
        </p:nvGrpSpPr>
        <p:grpSpPr>
          <a:xfrm>
            <a:off x="7038975" y="1310146"/>
            <a:ext cx="4666406" cy="2503052"/>
            <a:chOff x="685800" y="1060450"/>
            <a:chExt cx="7772400" cy="5264150"/>
          </a:xfrm>
        </p:grpSpPr>
        <p:pic>
          <p:nvPicPr>
            <p:cNvPr id="14" name="Picture 1" descr="05_Page_40.tif"/>
            <p:cNvPicPr>
              <a:picLocks noRot="1" noChangeAspect="1" noMove="1" noResize="1"/>
            </p:cNvPicPr>
            <p:nvPr isPhoto="1"/>
          </p:nvPicPr>
          <p:blipFill>
            <a:blip r:embed="rId6" cstate="print">
              <a:lum/>
            </a:blip>
            <a:stretch>
              <a:fillRect/>
            </a:stretch>
          </p:blipFill>
          <p:spPr>
            <a:xfrm>
              <a:off x="685800" y="1060450"/>
              <a:ext cx="7772400" cy="4737100"/>
            </a:xfrm>
            <a:prstGeom prst="rect">
              <a:avLst/>
            </a:prstGeom>
            <a:noFill/>
            <a:ln>
              <a:noFill/>
            </a:ln>
          </p:spPr>
        </p:pic>
        <p:sp>
          <p:nvSpPr>
            <p:cNvPr id="15" name="Rectangle 2"/>
            <p:cNvSpPr/>
            <p:nvPr/>
          </p:nvSpPr>
          <p:spPr>
            <a:xfrm>
              <a:off x="685800" y="5981700"/>
              <a:ext cx="7772400" cy="342900"/>
            </a:xfrm>
            <a:prstGeom prst="rect">
              <a:avLst/>
            </a:prstGeom>
            <a:noFill/>
            <a:ln>
              <a:noFill/>
            </a:ln>
          </p:spPr>
          <p:txBody>
            <a:bodyPr anchor="ctr">
              <a:noAutofit/>
            </a:bodyPr>
            <a:lstStyle/>
            <a:p>
              <a:pPr algn="ctr"/>
              <a:endParaRPr lang="en-US" sz="2000" dirty="0" smtClean="0"/>
            </a:p>
          </p:txBody>
        </p:sp>
      </p:grpSp>
    </p:spTree>
    <p:extLst>
      <p:ext uri="{BB962C8B-B14F-4D97-AF65-F5344CB8AC3E}">
        <p14:creationId xmlns:p14="http://schemas.microsoft.com/office/powerpoint/2010/main" val="3658175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제목 9"/>
          <p:cNvSpPr>
            <a:spLocks noGrp="1"/>
          </p:cNvSpPr>
          <p:nvPr>
            <p:ph type="title"/>
          </p:nvPr>
        </p:nvSpPr>
        <p:spPr/>
        <p:txBody>
          <a:bodyPr/>
          <a:lstStyle/>
          <a:p>
            <a:r>
              <a:rPr lang="ko-KR" altLang="en-US" spc="-20" dirty="0">
                <a:latin typeface="+mn-ea"/>
                <a:cs typeface="Arial" pitchFamily="34" charset="0"/>
              </a:rPr>
              <a:t>홍원기교수 </a:t>
            </a:r>
            <a:r>
              <a:rPr lang="en-US" altLang="ko-KR" spc="-20" dirty="0">
                <a:latin typeface="+mn-ea"/>
                <a:cs typeface="Arial" pitchFamily="34" charset="0"/>
              </a:rPr>
              <a:t>+ </a:t>
            </a:r>
            <a:r>
              <a:rPr lang="ko-KR" altLang="en-US" spc="-20">
                <a:latin typeface="+mn-ea"/>
                <a:cs typeface="Arial" pitchFamily="34" charset="0"/>
              </a:rPr>
              <a:t>강호동 </a:t>
            </a:r>
            <a:r>
              <a:rPr lang="en-US" altLang="ko-KR" spc="-20" dirty="0">
                <a:latin typeface="+mn-ea"/>
                <a:cs typeface="Arial" pitchFamily="34" charset="0"/>
              </a:rPr>
              <a:t>= </a:t>
            </a:r>
            <a:r>
              <a:rPr lang="en-US" altLang="ko-KR" spc="-20" dirty="0" smtClean="0">
                <a:latin typeface="+mn-ea"/>
                <a:cs typeface="Arial" pitchFamily="34" charset="0"/>
              </a:rPr>
              <a:t>?</a:t>
            </a:r>
            <a:endParaRPr lang="ko-KR" altLang="en-US" dirty="0"/>
          </a:p>
        </p:txBody>
      </p:sp>
      <p:sp>
        <p:nvSpPr>
          <p:cNvPr id="7" name="TextBox 6"/>
          <p:cNvSpPr txBox="1"/>
          <p:nvPr/>
        </p:nvSpPr>
        <p:spPr>
          <a:xfrm>
            <a:off x="990600" y="4428997"/>
            <a:ext cx="10239375" cy="1446550"/>
          </a:xfrm>
          <a:prstGeom prst="rect">
            <a:avLst/>
          </a:prstGeom>
          <a:noFill/>
        </p:spPr>
        <p:txBody>
          <a:bodyPr wrap="square" rtlCol="0">
            <a:spAutoFit/>
          </a:bodyPr>
          <a:lstStyle/>
          <a:p>
            <a:pPr algn="ctr"/>
            <a:r>
              <a:rPr lang="ko-KR" altLang="en-US" sz="3200" b="1" dirty="0" smtClean="0">
                <a:latin typeface="Arial" panose="020B0604020202020204" pitchFamily="34" charset="0"/>
                <a:cs typeface="Arial" panose="020B0604020202020204" pitchFamily="34" charset="0"/>
              </a:rPr>
              <a:t>포항으로 가요</a:t>
            </a:r>
            <a:endParaRPr lang="en-US" altLang="ko-KR" sz="3200" b="1" dirty="0" smtClean="0">
              <a:latin typeface="Arial" panose="020B0604020202020204" pitchFamily="34" charset="0"/>
              <a:cs typeface="Arial" panose="020B0604020202020204" pitchFamily="34" charset="0"/>
            </a:endParaRPr>
          </a:p>
          <a:p>
            <a:pPr algn="ctr"/>
            <a:r>
              <a:rPr lang="en-US" altLang="ko-KR" sz="2800" b="1" dirty="0">
                <a:latin typeface="Arial" panose="020B0604020202020204" pitchFamily="34" charset="0"/>
                <a:cs typeface="Arial" panose="020B0604020202020204" pitchFamily="34" charset="0"/>
                <a:hlinkClick r:id="rId3"/>
              </a:rPr>
              <a:t>https://</a:t>
            </a:r>
            <a:r>
              <a:rPr lang="en-US" altLang="ko-KR" sz="2800" b="1" dirty="0" smtClean="0">
                <a:latin typeface="Arial" panose="020B0604020202020204" pitchFamily="34" charset="0"/>
                <a:cs typeface="Arial" panose="020B0604020202020204" pitchFamily="34" charset="0"/>
                <a:hlinkClick r:id="rId3"/>
              </a:rPr>
              <a:t>www.youtube.com/watch?v=R9auFt_wxNs</a:t>
            </a:r>
            <a:endParaRPr lang="en-US" altLang="ko-KR" sz="2800" b="1" dirty="0" smtClean="0">
              <a:latin typeface="Arial" panose="020B0604020202020204" pitchFamily="34" charset="0"/>
              <a:cs typeface="Arial" panose="020B0604020202020204" pitchFamily="34" charset="0"/>
            </a:endParaRPr>
          </a:p>
          <a:p>
            <a:pPr algn="ctr"/>
            <a:endParaRPr lang="en-US" altLang="ko-KR" sz="2800" b="1" dirty="0" smtClean="0">
              <a:latin typeface="Arial" panose="020B0604020202020204" pitchFamily="34" charset="0"/>
              <a:cs typeface="Arial" panose="020B0604020202020204" pitchFamily="34" charset="0"/>
            </a:endParaRPr>
          </a:p>
        </p:txBody>
      </p:sp>
      <p:pic>
        <p:nvPicPr>
          <p:cNvPr id="2" name="그림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7775" y="895350"/>
            <a:ext cx="3600450" cy="2400300"/>
          </a:xfrm>
          <a:prstGeom prst="rect">
            <a:avLst/>
          </a:prstGeom>
        </p:spPr>
      </p:pic>
      <p:sp>
        <p:nvSpPr>
          <p:cNvPr id="4" name="덧셈 기호 3"/>
          <p:cNvSpPr/>
          <p:nvPr/>
        </p:nvSpPr>
        <p:spPr>
          <a:xfrm>
            <a:off x="5581650" y="1876425"/>
            <a:ext cx="790575" cy="876300"/>
          </a:xfrm>
          <a:prstGeom prst="mathPlus">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smtClean="0">
              <a:ln w="0"/>
              <a:solidFill>
                <a:schemeClr val="accent1"/>
              </a:solidFill>
              <a:effectLst>
                <a:outerShdw blurRad="38100" dist="25400" dir="5400000" algn="ctr" rotWithShape="0">
                  <a:srgbClr val="6E747A">
                    <a:alpha val="43000"/>
                  </a:srgbClr>
                </a:outerShdw>
              </a:effectLst>
              <a:latin typeface="Arial Unicode MS" pitchFamily="50" charset="-127"/>
              <a:ea typeface="Arial Unicode MS" pitchFamily="50" charset="-127"/>
              <a:cs typeface="Arial Unicode MS" pitchFamily="50" charset="-127"/>
            </a:endParaRPr>
          </a:p>
        </p:txBody>
      </p:sp>
      <p:sp>
        <p:nvSpPr>
          <p:cNvPr id="5" name="아래쪽 화살표 4"/>
          <p:cNvSpPr/>
          <p:nvPr/>
        </p:nvSpPr>
        <p:spPr>
          <a:xfrm>
            <a:off x="5676900" y="3295650"/>
            <a:ext cx="704850" cy="712812"/>
          </a:xfrm>
          <a:prstGeom prst="downArrow">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smtClean="0">
              <a:solidFill>
                <a:schemeClr val="tx1"/>
              </a:solidFill>
              <a:latin typeface="Arial Unicode MS" pitchFamily="50" charset="-127"/>
              <a:ea typeface="Arial Unicode MS" pitchFamily="50" charset="-127"/>
              <a:cs typeface="Arial Unicode MS" pitchFamily="50" charset="-127"/>
            </a:endParaRPr>
          </a:p>
        </p:txBody>
      </p:sp>
      <p:pic>
        <p:nvPicPr>
          <p:cNvPr id="8" name="그림 7"/>
          <p:cNvPicPr>
            <a:picLocks noChangeAspect="1"/>
          </p:cNvPicPr>
          <p:nvPr/>
        </p:nvPicPr>
        <p:blipFill>
          <a:blip r:embed="rId5"/>
          <a:stretch>
            <a:fillRect/>
          </a:stretch>
        </p:blipFill>
        <p:spPr>
          <a:xfrm>
            <a:off x="7100887" y="895350"/>
            <a:ext cx="3362325" cy="2333625"/>
          </a:xfrm>
          <a:prstGeom prst="rect">
            <a:avLst/>
          </a:prstGeom>
        </p:spPr>
      </p:pic>
    </p:spTree>
    <p:extLst>
      <p:ext uri="{BB962C8B-B14F-4D97-AF65-F5344CB8AC3E}">
        <p14:creationId xmlns:p14="http://schemas.microsoft.com/office/powerpoint/2010/main" val="1262430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Where did the music video come from and how?</a:t>
            </a:r>
            <a:endParaRPr lang="ko-KR" altLang="en-US" dirty="0"/>
          </a:p>
        </p:txBody>
      </p:sp>
      <p:sp>
        <p:nvSpPr>
          <p:cNvPr id="3" name="내용 개체 틀 2"/>
          <p:cNvSpPr>
            <a:spLocks noGrp="1"/>
          </p:cNvSpPr>
          <p:nvPr>
            <p:ph idx="1"/>
          </p:nvPr>
        </p:nvSpPr>
        <p:spPr/>
        <p:txBody>
          <a:bodyPr>
            <a:normAutofit/>
          </a:bodyPr>
          <a:lstStyle/>
          <a:p>
            <a:pPr algn="ctr"/>
            <a:endParaRPr lang="en-US" altLang="ko-KR" sz="3200" b="1" dirty="0" smtClean="0"/>
          </a:p>
          <a:p>
            <a:pPr algn="ctr"/>
            <a:endParaRPr lang="en-US" altLang="ko-KR" sz="3200" b="1" dirty="0"/>
          </a:p>
          <a:p>
            <a:pPr algn="ctr"/>
            <a:r>
              <a:rPr lang="en-US" altLang="ko-KR" sz="3200" b="1" dirty="0" smtClean="0"/>
              <a:t>Internet</a:t>
            </a:r>
          </a:p>
          <a:p>
            <a:pPr algn="ctr"/>
            <a:r>
              <a:rPr lang="en-US" altLang="ko-KR" sz="3200" b="1" dirty="0" err="1" smtClean="0"/>
              <a:t>Youtube</a:t>
            </a:r>
            <a:endParaRPr lang="en-US" altLang="ko-KR" sz="3200" b="1" dirty="0" smtClean="0"/>
          </a:p>
          <a:p>
            <a:pPr algn="ctr"/>
            <a:r>
              <a:rPr lang="en-US" altLang="ko-KR" sz="3200" b="1" dirty="0" smtClean="0"/>
              <a:t>Server</a:t>
            </a:r>
          </a:p>
          <a:p>
            <a:pPr algn="ctr"/>
            <a:r>
              <a:rPr lang="en-US" altLang="ko-KR" sz="3200" b="1" dirty="0" smtClean="0"/>
              <a:t>Network</a:t>
            </a:r>
          </a:p>
          <a:p>
            <a:pPr lvl="1" algn="ctr"/>
            <a:endParaRPr lang="en-US" altLang="ko-KR" sz="2800" dirty="0" smtClean="0"/>
          </a:p>
        </p:txBody>
      </p:sp>
    </p:spTree>
    <p:extLst>
      <p:ext uri="{BB962C8B-B14F-4D97-AF65-F5344CB8AC3E}">
        <p14:creationId xmlns:p14="http://schemas.microsoft.com/office/powerpoint/2010/main" val="2362831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The first computer networking?</a:t>
            </a:r>
            <a:endParaRPr lang="ko-KR" altLang="en-US" dirty="0"/>
          </a:p>
        </p:txBody>
      </p:sp>
      <p:sp>
        <p:nvSpPr>
          <p:cNvPr id="3" name="내용 개체 틀 2"/>
          <p:cNvSpPr>
            <a:spLocks noGrp="1"/>
          </p:cNvSpPr>
          <p:nvPr>
            <p:ph idx="1"/>
          </p:nvPr>
        </p:nvSpPr>
        <p:spPr/>
        <p:txBody>
          <a:bodyPr>
            <a:normAutofit/>
          </a:bodyPr>
          <a:lstStyle/>
          <a:p>
            <a:pPr algn="ctr"/>
            <a:endParaRPr lang="en-US" altLang="ko-KR" sz="3200" b="1" dirty="0" smtClean="0"/>
          </a:p>
          <a:p>
            <a:pPr algn="ctr"/>
            <a:endParaRPr lang="en-US" altLang="ko-KR" sz="3200" b="1" dirty="0"/>
          </a:p>
          <a:p>
            <a:pPr algn="ctr"/>
            <a:endParaRPr lang="en-US" altLang="ko-KR" sz="3200" b="1" dirty="0" smtClean="0"/>
          </a:p>
          <a:p>
            <a:pPr algn="ctr"/>
            <a:endParaRPr lang="en-US" altLang="ko-KR" sz="3200" b="1" dirty="0"/>
          </a:p>
          <a:p>
            <a:pPr algn="ctr"/>
            <a:r>
              <a:rPr lang="en-US" altLang="ko-KR" sz="3200" b="1" dirty="0" smtClean="0"/>
              <a:t>1965</a:t>
            </a:r>
            <a:r>
              <a:rPr lang="en-US" altLang="ko-KR" sz="3200" b="1" dirty="0"/>
              <a:t>:</a:t>
            </a:r>
            <a:r>
              <a:rPr lang="en-US" altLang="ko-KR" sz="3200" dirty="0"/>
              <a:t> Two computers at MIT Lincoln Lab communicate with one another using packet-switching </a:t>
            </a:r>
            <a:r>
              <a:rPr lang="en-US" altLang="ko-KR" sz="3200" dirty="0" smtClean="0"/>
              <a:t>technology</a:t>
            </a:r>
            <a:endParaRPr lang="en-US" altLang="ko-KR" sz="2800" dirty="0" smtClean="0"/>
          </a:p>
        </p:txBody>
      </p:sp>
    </p:spTree>
    <p:extLst>
      <p:ext uri="{BB962C8B-B14F-4D97-AF65-F5344CB8AC3E}">
        <p14:creationId xmlns:p14="http://schemas.microsoft.com/office/powerpoint/2010/main" val="369772415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The history of Internet – the birth</a:t>
            </a:r>
            <a:endParaRPr lang="ko-KR" altLang="en-US" dirty="0"/>
          </a:p>
        </p:txBody>
      </p:sp>
      <p:sp>
        <p:nvSpPr>
          <p:cNvPr id="3" name="내용 개체 틀 2"/>
          <p:cNvSpPr>
            <a:spLocks noGrp="1"/>
          </p:cNvSpPr>
          <p:nvPr>
            <p:ph idx="1"/>
          </p:nvPr>
        </p:nvSpPr>
        <p:spPr/>
        <p:txBody>
          <a:bodyPr>
            <a:normAutofit/>
          </a:bodyPr>
          <a:lstStyle/>
          <a:p>
            <a:pPr algn="ctr"/>
            <a:endParaRPr lang="en-US" altLang="ko-KR" sz="3200" b="1" dirty="0" smtClean="0"/>
          </a:p>
          <a:p>
            <a:pPr algn="ctr"/>
            <a:endParaRPr lang="en-US" altLang="ko-KR" sz="3200" b="1" dirty="0"/>
          </a:p>
          <a:p>
            <a:pPr algn="ctr"/>
            <a:r>
              <a:rPr lang="en-US" altLang="ko-KR" sz="3200" b="1" dirty="0" smtClean="0"/>
              <a:t>1969</a:t>
            </a:r>
            <a:r>
              <a:rPr lang="en-US" altLang="ko-KR" sz="3200" b="1" dirty="0"/>
              <a:t>:</a:t>
            </a:r>
            <a:r>
              <a:rPr lang="en-US" altLang="ko-KR" sz="3200" dirty="0"/>
              <a:t> </a:t>
            </a:r>
            <a:r>
              <a:rPr lang="en-US" altLang="ko-KR" sz="3200" dirty="0" smtClean="0"/>
              <a:t>the Internet (ARPANET) was born with 4 sites: </a:t>
            </a:r>
          </a:p>
          <a:p>
            <a:pPr marL="514350" indent="-514350" algn="ctr">
              <a:buFont typeface="+mj-lt"/>
              <a:buAutoNum type="arabicPeriod"/>
            </a:pPr>
            <a:r>
              <a:rPr lang="en-US" altLang="ko-KR" sz="3200" u="sng" dirty="0" smtClean="0"/>
              <a:t>UCLA</a:t>
            </a:r>
            <a:endParaRPr lang="en-US" altLang="ko-KR" sz="3200" dirty="0"/>
          </a:p>
          <a:p>
            <a:pPr marL="514350" indent="-514350" algn="ctr">
              <a:buFont typeface="+mj-lt"/>
              <a:buAutoNum type="arabicPeriod"/>
            </a:pPr>
            <a:r>
              <a:rPr lang="en-US" altLang="ko-KR" sz="3200" dirty="0" smtClean="0"/>
              <a:t>Stanford </a:t>
            </a:r>
            <a:r>
              <a:rPr lang="en-US" altLang="ko-KR" sz="3200" dirty="0"/>
              <a:t>Research Institute (</a:t>
            </a:r>
            <a:r>
              <a:rPr lang="en-US" altLang="ko-KR" sz="3200" u="sng" dirty="0" smtClean="0"/>
              <a:t>SRI</a:t>
            </a:r>
            <a:r>
              <a:rPr lang="en-US" altLang="ko-KR" sz="3200" dirty="0" smtClean="0"/>
              <a:t>)</a:t>
            </a:r>
          </a:p>
          <a:p>
            <a:pPr marL="514350" indent="-514350" algn="ctr">
              <a:buFont typeface="+mj-lt"/>
              <a:buAutoNum type="arabicPeriod"/>
            </a:pPr>
            <a:r>
              <a:rPr lang="en-US" altLang="ko-KR" sz="3200" u="sng" dirty="0" smtClean="0"/>
              <a:t>UC Santa Barbara</a:t>
            </a:r>
            <a:endParaRPr lang="en-US" altLang="ko-KR" sz="3200" dirty="0"/>
          </a:p>
          <a:p>
            <a:pPr marL="514350" indent="-514350" algn="ctr">
              <a:buFont typeface="+mj-lt"/>
              <a:buAutoNum type="arabicPeriod"/>
            </a:pPr>
            <a:r>
              <a:rPr lang="en-US" altLang="ko-KR" sz="3200" u="sng" dirty="0" smtClean="0"/>
              <a:t>University </a:t>
            </a:r>
            <a:r>
              <a:rPr lang="en-US" altLang="ko-KR" sz="3200" u="sng" dirty="0"/>
              <a:t>of </a:t>
            </a:r>
            <a:r>
              <a:rPr lang="en-US" altLang="ko-KR" sz="3200" u="sng" dirty="0" smtClean="0"/>
              <a:t>Utah</a:t>
            </a:r>
            <a:r>
              <a:rPr lang="en-US" altLang="ko-KR" sz="3200" dirty="0"/>
              <a:t> </a:t>
            </a:r>
            <a:endParaRPr lang="en-US" altLang="ko-KR" sz="2800" dirty="0" smtClean="0"/>
          </a:p>
        </p:txBody>
      </p:sp>
    </p:spTree>
    <p:extLst>
      <p:ext uri="{BB962C8B-B14F-4D97-AF65-F5344CB8AC3E}">
        <p14:creationId xmlns:p14="http://schemas.microsoft.com/office/powerpoint/2010/main" val="136478471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The Internet – 2018</a:t>
            </a:r>
            <a:endParaRPr lang="ko-KR" altLang="en-US" dirty="0"/>
          </a:p>
        </p:txBody>
      </p:sp>
      <p:pic>
        <p:nvPicPr>
          <p:cNvPr id="6146" name="Picture 2" descr="Image result for internet map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51" y="701749"/>
            <a:ext cx="11931672" cy="5741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958480"/>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1"/>
          </a:solidFill>
        </a:ln>
      </a:spPr>
      <a:bodyPr rtlCol="0" anchor="ctr"/>
      <a:lstStyle>
        <a:defPPr algn="ctr">
          <a:defRPr sz="2000" dirty="0" smtClean="0">
            <a:solidFill>
              <a:schemeClr val="tx1"/>
            </a:solidFill>
            <a:latin typeface="Arial Unicode MS" pitchFamily="50" charset="-127"/>
            <a:ea typeface="Arial Unicode MS" pitchFamily="50" charset="-127"/>
            <a:cs typeface="Arial Unicode MS" pitchFamily="50" charset="-127"/>
          </a:defRPr>
        </a:defPPr>
      </a:lstStyle>
      <a:style>
        <a:lnRef idx="2">
          <a:schemeClr val="accent1">
            <a:shade val="50000"/>
          </a:schemeClr>
        </a:lnRef>
        <a:fillRef idx="1">
          <a:schemeClr val="accent1"/>
        </a:fillRef>
        <a:effectRef idx="0">
          <a:schemeClr val="accent1"/>
        </a:effectRef>
        <a:fontRef idx="minor">
          <a:schemeClr val="lt1"/>
        </a:fontRef>
      </a:style>
    </a:spDef>
    <a:lnDef>
      <a:spPr>
        <a:ln>
          <a:headEnd type="none"/>
          <a:tailEnd type="none"/>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2.xml><?xml version="1.0" encoding="utf-8"?>
<a:theme xmlns:a="http://schemas.openxmlformats.org/drawingml/2006/main" name="2_Office 테마">
  <a:themeElements>
    <a:clrScheme name="사용자 지정 7">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EBDDC3"/>
      </a:hlink>
      <a:folHlink>
        <a:srgbClr val="B29C93"/>
      </a:folHlink>
    </a:clrScheme>
    <a:fontScheme name="나눔고딕">
      <a:majorFont>
        <a:latin typeface="나눔고딕"/>
        <a:ea typeface="나눔고딕"/>
        <a:cs typeface=""/>
      </a:majorFont>
      <a:minorFont>
        <a:latin typeface="나눔고딕"/>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31853</TotalTime>
  <Words>4852</Words>
  <Application>Microsoft Office PowerPoint</Application>
  <PresentationFormat>와이드스크린</PresentationFormat>
  <Paragraphs>293</Paragraphs>
  <Slides>25</Slides>
  <Notes>21</Notes>
  <HiddenSlides>0</HiddenSlides>
  <MMClips>0</MMClips>
  <ScaleCrop>false</ScaleCrop>
  <HeadingPairs>
    <vt:vector size="6" baseType="variant">
      <vt:variant>
        <vt:lpstr>사용한 글꼴</vt:lpstr>
      </vt:variant>
      <vt:variant>
        <vt:i4>13</vt:i4>
      </vt:variant>
      <vt:variant>
        <vt:lpstr>테마</vt:lpstr>
      </vt:variant>
      <vt:variant>
        <vt:i4>2</vt:i4>
      </vt:variant>
      <vt:variant>
        <vt:lpstr>슬라이드 제목</vt:lpstr>
      </vt:variant>
      <vt:variant>
        <vt:i4>25</vt:i4>
      </vt:variant>
    </vt:vector>
  </HeadingPairs>
  <TitlesOfParts>
    <vt:vector size="40" baseType="lpstr">
      <vt:lpstr>Arial Unicode MS</vt:lpstr>
      <vt:lpstr>HY견고딕</vt:lpstr>
      <vt:lpstr>HY헤드라인M</vt:lpstr>
      <vt:lpstr>Yoon 윤고딕 540_TT</vt:lpstr>
      <vt:lpstr>굴림</vt:lpstr>
      <vt:lpstr>나눔고딕</vt:lpstr>
      <vt:lpstr>나눔고딕 Bold</vt:lpstr>
      <vt:lpstr>나눔고딕 ExtraBold</vt:lpstr>
      <vt:lpstr>맑은 고딕</vt:lpstr>
      <vt:lpstr>휴먼모음T</vt:lpstr>
      <vt:lpstr>Arial</vt:lpstr>
      <vt:lpstr>Georgia</vt:lpstr>
      <vt:lpstr>Wingdings</vt:lpstr>
      <vt:lpstr>template</vt:lpstr>
      <vt:lpstr>2_Office 테마</vt:lpstr>
      <vt:lpstr>PowerPoint 프레젠테이션</vt:lpstr>
      <vt:lpstr>Table of  Contents</vt:lpstr>
      <vt:lpstr>Short Bio</vt:lpstr>
      <vt:lpstr>What is Computer Networking?</vt:lpstr>
      <vt:lpstr>홍원기교수 + 강호동 = ?</vt:lpstr>
      <vt:lpstr>Where did the music video come from and how?</vt:lpstr>
      <vt:lpstr>The first computer networking?</vt:lpstr>
      <vt:lpstr>The history of Internet – the birth</vt:lpstr>
      <vt:lpstr>The Internet – 2018</vt:lpstr>
      <vt:lpstr>The Internet – a simplistic view</vt:lpstr>
      <vt:lpstr>Telecommunication (통신사업자) Networks</vt:lpstr>
      <vt:lpstr>Mobile (이동 통신) Networks: 1G to 5G</vt:lpstr>
      <vt:lpstr>WiFi (무선) Networks</vt:lpstr>
      <vt:lpstr>Optical (광통신) Networks</vt:lpstr>
      <vt:lpstr>Internet History (1969~1992)</vt:lpstr>
      <vt:lpstr>Internet Applications (1992~2010)</vt:lpstr>
      <vt:lpstr>Internet Applications (2010~present)</vt:lpstr>
      <vt:lpstr>Mobile Instant Messaging Apps (as of Jan. 2018)</vt:lpstr>
      <vt:lpstr>포항공대 MOOC 기반 AI &amp; 블록체인 NanoMaster 프로그램</vt:lpstr>
      <vt:lpstr>Internet Applications (Present to Future)?</vt:lpstr>
      <vt:lpstr>IEEE Blockchain Summit Korea (2018. 6. 7~8)</vt:lpstr>
      <vt:lpstr>2019 IEEE International Conference on Blockchain and Cryptocurrency</vt:lpstr>
      <vt:lpstr>Concluding Remarks</vt:lpstr>
      <vt:lpstr>PowerPoint 프레젠테이션</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이 채현</dc:creator>
  <cp:lastModifiedBy>Prof. James Won-Ki Hong</cp:lastModifiedBy>
  <cp:revision>689</cp:revision>
  <dcterms:created xsi:type="dcterms:W3CDTF">2018-07-02T10:04:41Z</dcterms:created>
  <dcterms:modified xsi:type="dcterms:W3CDTF">2019-02-20T00:36:56Z</dcterms:modified>
</cp:coreProperties>
</file>